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330" r:id="rId2"/>
    <p:sldId id="345" r:id="rId3"/>
    <p:sldId id="329" r:id="rId4"/>
    <p:sldId id="332" r:id="rId5"/>
    <p:sldId id="346" r:id="rId6"/>
    <p:sldId id="340" r:id="rId7"/>
    <p:sldId id="341" r:id="rId8"/>
    <p:sldId id="343" r:id="rId9"/>
    <p:sldId id="331" r:id="rId10"/>
    <p:sldId id="337" r:id="rId11"/>
    <p:sldId id="335" r:id="rId12"/>
    <p:sldId id="336" r:id="rId13"/>
    <p:sldId id="334" r:id="rId14"/>
    <p:sldId id="333" r:id="rId15"/>
    <p:sldId id="348" r:id="rId16"/>
    <p:sldId id="349" r:id="rId17"/>
    <p:sldId id="326" r:id="rId18"/>
    <p:sldId id="350" r:id="rId19"/>
    <p:sldId id="327" r:id="rId20"/>
    <p:sldId id="319" r:id="rId21"/>
    <p:sldId id="347" r:id="rId22"/>
    <p:sldId id="317" r:id="rId23"/>
    <p:sldId id="344"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umer.shehzad\Desktop\CBS%202020\working%20for%20presentation%2018-11-2020.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umer.shehzad\Desktop\CBS%202020\working%20for%20presentation%2018-11-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umer.shehzad\Desktop\CBS%202020\working%20for%20presentation%2018-11-20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ZEESHAN-2020\KSE\working%20for%20presentation%2018-11-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ZEESHAN-2020\KSE\working%20for%20presentation%2018-11-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ZEESHAN-2020\KSE\working%20for%20presentation%2018-11-2020.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527739365794228"/>
          <c:y val="8.9440986789965336E-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cked"/>
        <c:varyColors val="0"/>
        <c:ser>
          <c:idx val="0"/>
          <c:order val="0"/>
          <c:tx>
            <c:strRef>
              <c:f>Sheet1!$C$4</c:f>
              <c:strCache>
                <c:ptCount val="1"/>
                <c:pt idx="0">
                  <c:v>Net generation MWh</c:v>
                </c:pt>
              </c:strCache>
            </c:strRef>
          </c:tx>
          <c:spPr>
            <a:ln w="31750" cap="rnd">
              <a:solidFill>
                <a:schemeClr val="accent2"/>
              </a:solidFill>
              <a:round/>
            </a:ln>
            <a:effectLst/>
          </c:spPr>
          <c:marker>
            <c:symbol val="circle"/>
            <c:size val="17"/>
            <c:spPr>
              <a:solidFill>
                <a:schemeClr val="accent2"/>
              </a:solidFill>
              <a:ln>
                <a:noFill/>
              </a:ln>
              <a:effectLst/>
            </c:spPr>
          </c:marker>
          <c:dLbls>
            <c:dLbl>
              <c:idx val="7"/>
              <c:tx>
                <c:rich>
                  <a:bodyPr/>
                  <a:lstStyle/>
                  <a:p>
                    <a:fld id="{5D4F515C-AE24-4828-8A28-04496B6B0BC0}" type="VALUE">
                      <a:rPr lang="en-US" sz="1100" baseline="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08C-4064-9B89-6F52A9266AB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ln>
                      <a:noFill/>
                    </a:ln>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Sheet1!$B$5:$B$13</c:f>
              <c:strCache>
                <c:ptCount val="9"/>
                <c:pt idx="0">
                  <c:v>2011-12</c:v>
                </c:pt>
                <c:pt idx="1">
                  <c:v>2012-13</c:v>
                </c:pt>
                <c:pt idx="2">
                  <c:v>2013-14</c:v>
                </c:pt>
                <c:pt idx="3">
                  <c:v>2014-15</c:v>
                </c:pt>
                <c:pt idx="4">
                  <c:v>2015-16</c:v>
                </c:pt>
                <c:pt idx="5">
                  <c:v>2016-17</c:v>
                </c:pt>
                <c:pt idx="6">
                  <c:v>2017-18</c:v>
                </c:pt>
                <c:pt idx="7">
                  <c:v>2018-19</c:v>
                </c:pt>
                <c:pt idx="8">
                  <c:v>2019-20</c:v>
                </c:pt>
              </c:strCache>
            </c:strRef>
          </c:cat>
          <c:val>
            <c:numRef>
              <c:f>Sheet1!$C$5:$C$13</c:f>
              <c:numCache>
                <c:formatCode>#,##0</c:formatCode>
                <c:ptCount val="9"/>
                <c:pt idx="0">
                  <c:v>182067</c:v>
                </c:pt>
                <c:pt idx="1">
                  <c:v>193794</c:v>
                </c:pt>
                <c:pt idx="2">
                  <c:v>205398</c:v>
                </c:pt>
                <c:pt idx="3">
                  <c:v>173306</c:v>
                </c:pt>
                <c:pt idx="4">
                  <c:v>175069</c:v>
                </c:pt>
                <c:pt idx="5">
                  <c:v>187844</c:v>
                </c:pt>
                <c:pt idx="6">
                  <c:v>145115</c:v>
                </c:pt>
                <c:pt idx="7">
                  <c:v>22029</c:v>
                </c:pt>
                <c:pt idx="8" formatCode="General">
                  <c:v>3728.3</c:v>
                </c:pt>
              </c:numCache>
            </c:numRef>
          </c:val>
          <c:smooth val="0"/>
          <c:extLst>
            <c:ext xmlns:c16="http://schemas.microsoft.com/office/drawing/2014/chart" uri="{C3380CC4-5D6E-409C-BE32-E72D297353CC}">
              <c16:uniqueId val="{00000001-208C-4064-9B89-6F52A9266AB8}"/>
            </c:ext>
          </c:extLst>
        </c:ser>
        <c:dLbls>
          <c:dLblPos val="ctr"/>
          <c:showLegendKey val="0"/>
          <c:showVal val="1"/>
          <c:showCatName val="0"/>
          <c:showSerName val="0"/>
          <c:showPercent val="0"/>
          <c:showBubbleSize val="0"/>
        </c:dLbls>
        <c:marker val="1"/>
        <c:smooth val="0"/>
        <c:axId val="510596128"/>
        <c:axId val="510595144"/>
      </c:lineChart>
      <c:catAx>
        <c:axId val="5105961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10595144"/>
        <c:crosses val="autoZero"/>
        <c:auto val="1"/>
        <c:lblAlgn val="ctr"/>
        <c:lblOffset val="100"/>
        <c:noMultiLvlLbl val="0"/>
      </c:catAx>
      <c:valAx>
        <c:axId val="5105951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10596128"/>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cked"/>
        <c:varyColors val="0"/>
        <c:ser>
          <c:idx val="0"/>
          <c:order val="0"/>
          <c:tx>
            <c:strRef>
              <c:f>Sheet1!$E$4</c:f>
              <c:strCache>
                <c:ptCount val="1"/>
                <c:pt idx="0">
                  <c:v>Availability </c:v>
                </c:pt>
              </c:strCache>
            </c:strRef>
          </c:tx>
          <c:spPr>
            <a:ln w="31750" cap="rnd">
              <a:solidFill>
                <a:schemeClr val="accent6"/>
              </a:solidFill>
              <a:round/>
            </a:ln>
            <a:effectLst/>
          </c:spPr>
          <c:marker>
            <c:symbol val="circle"/>
            <c:size val="17"/>
            <c:spPr>
              <a:solidFill>
                <a:schemeClr val="accent6"/>
              </a:solidFill>
              <a:ln>
                <a:no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94B5-4F22-8E86-FD4C2B7445BA}"/>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B5-4F22-8E86-FD4C2B7445BA}"/>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94B5-4F22-8E86-FD4C2B7445BA}"/>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94B5-4F22-8E86-FD4C2B7445BA}"/>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94B5-4F22-8E86-FD4C2B7445BA}"/>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B5-4F22-8E86-FD4C2B7445BA}"/>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6-94B5-4F22-8E86-FD4C2B7445BA}"/>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94B5-4F22-8E86-FD4C2B7445BA}"/>
                </c:ext>
              </c:extLst>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94B5-4F22-8E86-FD4C2B7445B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Sheet1!$B$5:$B$13</c:f>
              <c:strCache>
                <c:ptCount val="9"/>
                <c:pt idx="0">
                  <c:v>2011-12</c:v>
                </c:pt>
                <c:pt idx="1">
                  <c:v>2012-13</c:v>
                </c:pt>
                <c:pt idx="2">
                  <c:v>2013-14</c:v>
                </c:pt>
                <c:pt idx="3">
                  <c:v>2014-15</c:v>
                </c:pt>
                <c:pt idx="4">
                  <c:v>2015-16</c:v>
                </c:pt>
                <c:pt idx="5">
                  <c:v>2016-17</c:v>
                </c:pt>
                <c:pt idx="6">
                  <c:v>2017-18</c:v>
                </c:pt>
                <c:pt idx="7">
                  <c:v>2018-19</c:v>
                </c:pt>
                <c:pt idx="8">
                  <c:v>2019-20</c:v>
                </c:pt>
              </c:strCache>
            </c:strRef>
          </c:cat>
          <c:val>
            <c:numRef>
              <c:f>Sheet1!$E$5:$E$13</c:f>
              <c:numCache>
                <c:formatCode>0.00%</c:formatCode>
                <c:ptCount val="9"/>
                <c:pt idx="0">
                  <c:v>0.97499999999999998</c:v>
                </c:pt>
                <c:pt idx="1">
                  <c:v>0.96699999999999997</c:v>
                </c:pt>
                <c:pt idx="2">
                  <c:v>0.95499999999999996</c:v>
                </c:pt>
                <c:pt idx="3">
                  <c:v>0.94699999999999995</c:v>
                </c:pt>
                <c:pt idx="4">
                  <c:v>0.92900000000000005</c:v>
                </c:pt>
                <c:pt idx="5">
                  <c:v>0.94299999999999995</c:v>
                </c:pt>
                <c:pt idx="6">
                  <c:v>0.96599999999999997</c:v>
                </c:pt>
                <c:pt idx="7">
                  <c:v>0.95</c:v>
                </c:pt>
                <c:pt idx="8" formatCode="0%">
                  <c:v>0.95</c:v>
                </c:pt>
              </c:numCache>
            </c:numRef>
          </c:val>
          <c:smooth val="0"/>
          <c:extLst>
            <c:ext xmlns:c16="http://schemas.microsoft.com/office/drawing/2014/chart" uri="{C3380CC4-5D6E-409C-BE32-E72D297353CC}">
              <c16:uniqueId val="{00000009-94B5-4F22-8E86-FD4C2B7445BA}"/>
            </c:ext>
          </c:extLst>
        </c:ser>
        <c:dLbls>
          <c:dLblPos val="ctr"/>
          <c:showLegendKey val="0"/>
          <c:showVal val="1"/>
          <c:showCatName val="0"/>
          <c:showSerName val="0"/>
          <c:showPercent val="0"/>
          <c:showBubbleSize val="0"/>
        </c:dLbls>
        <c:marker val="1"/>
        <c:smooth val="0"/>
        <c:axId val="568233752"/>
        <c:axId val="568238672"/>
      </c:lineChart>
      <c:catAx>
        <c:axId val="5682337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5400000" spcFirstLastPara="1" vertOverflow="ellipsis" wrap="square" anchor="ctr" anchorCtr="0"/>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68238672"/>
        <c:crosses val="autoZero"/>
        <c:auto val="1"/>
        <c:lblAlgn val="ctr"/>
        <c:lblOffset val="100"/>
        <c:noMultiLvlLbl val="0"/>
      </c:catAx>
      <c:valAx>
        <c:axId val="5682386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56823375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cked"/>
        <c:varyColors val="0"/>
        <c:ser>
          <c:idx val="0"/>
          <c:order val="0"/>
          <c:tx>
            <c:strRef>
              <c:f>Sheet1!$D$4</c:f>
              <c:strCache>
                <c:ptCount val="1"/>
                <c:pt idx="0">
                  <c:v>Capacity Utilization </c:v>
                </c:pt>
              </c:strCache>
            </c:strRef>
          </c:tx>
          <c:spPr>
            <a:ln w="31750" cap="rnd">
              <a:solidFill>
                <a:schemeClr val="accent1"/>
              </a:solidFill>
              <a:round/>
            </a:ln>
            <a:effectLst/>
          </c:spPr>
          <c:marker>
            <c:symbol val="circle"/>
            <c:size val="17"/>
            <c:spPr>
              <a:solidFill>
                <a:schemeClr val="accent1"/>
              </a:solidFill>
              <a:ln>
                <a:noFill/>
              </a:ln>
              <a:effectLst/>
            </c:spPr>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99B7-4C0B-9657-283B15D1788F}"/>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9B7-4C0B-9657-283B15D1788F}"/>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99B7-4C0B-9657-283B15D1788F}"/>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99B7-4C0B-9657-283B15D1788F}"/>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99B7-4C0B-9657-283B15D1788F}"/>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9B7-4C0B-9657-283B15D1788F}"/>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6-99B7-4C0B-9657-283B15D1788F}"/>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99B7-4C0B-9657-283B15D1788F}"/>
                </c:ext>
              </c:extLst>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99B7-4C0B-9657-283B15D1788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Sheet1!$B$5:$B$13</c:f>
              <c:strCache>
                <c:ptCount val="9"/>
                <c:pt idx="0">
                  <c:v>2011-12</c:v>
                </c:pt>
                <c:pt idx="1">
                  <c:v>2012-13</c:v>
                </c:pt>
                <c:pt idx="2">
                  <c:v>2013-14</c:v>
                </c:pt>
                <c:pt idx="3">
                  <c:v>2014-15</c:v>
                </c:pt>
                <c:pt idx="4">
                  <c:v>2015-16</c:v>
                </c:pt>
                <c:pt idx="5">
                  <c:v>2016-17</c:v>
                </c:pt>
                <c:pt idx="6">
                  <c:v>2017-18</c:v>
                </c:pt>
                <c:pt idx="7">
                  <c:v>2018-19</c:v>
                </c:pt>
                <c:pt idx="8">
                  <c:v>2019-20</c:v>
                </c:pt>
              </c:strCache>
            </c:strRef>
          </c:cat>
          <c:val>
            <c:numRef>
              <c:f>Sheet1!$D$5:$D$13</c:f>
              <c:numCache>
                <c:formatCode>0.00%</c:formatCode>
                <c:ptCount val="9"/>
                <c:pt idx="0">
                  <c:v>0.93100000000000005</c:v>
                </c:pt>
                <c:pt idx="1">
                  <c:v>0.90800000000000003</c:v>
                </c:pt>
                <c:pt idx="2">
                  <c:v>0.96099999999999997</c:v>
                </c:pt>
                <c:pt idx="3">
                  <c:v>0.97399999999999998</c:v>
                </c:pt>
                <c:pt idx="4">
                  <c:v>0.96399999999999997</c:v>
                </c:pt>
                <c:pt idx="5">
                  <c:v>0.96699999999999997</c:v>
                </c:pt>
                <c:pt idx="6">
                  <c:v>0.68200000000000005</c:v>
                </c:pt>
                <c:pt idx="7">
                  <c:v>0.17299999999999999</c:v>
                </c:pt>
                <c:pt idx="8">
                  <c:v>2.9000000000000001E-2</c:v>
                </c:pt>
              </c:numCache>
            </c:numRef>
          </c:val>
          <c:smooth val="0"/>
          <c:extLst>
            <c:ext xmlns:c16="http://schemas.microsoft.com/office/drawing/2014/chart" uri="{C3380CC4-5D6E-409C-BE32-E72D297353CC}">
              <c16:uniqueId val="{00000009-99B7-4C0B-9657-283B15D1788F}"/>
            </c:ext>
          </c:extLst>
        </c:ser>
        <c:dLbls>
          <c:dLblPos val="ctr"/>
          <c:showLegendKey val="0"/>
          <c:showVal val="1"/>
          <c:showCatName val="0"/>
          <c:showSerName val="0"/>
          <c:showPercent val="0"/>
          <c:showBubbleSize val="0"/>
        </c:dLbls>
        <c:marker val="1"/>
        <c:smooth val="0"/>
        <c:axId val="538364776"/>
        <c:axId val="538365104"/>
      </c:lineChart>
      <c:catAx>
        <c:axId val="538364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5400000" spcFirstLastPara="1" vertOverflow="ellipsis"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38365104"/>
        <c:crosses val="autoZero"/>
        <c:auto val="1"/>
        <c:lblAlgn val="ctr"/>
        <c:lblOffset val="100"/>
        <c:noMultiLvlLbl val="0"/>
      </c:catAx>
      <c:valAx>
        <c:axId val="538365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53836477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CAPACITY!$C$5</c:f>
              <c:strCache>
                <c:ptCount val="1"/>
                <c:pt idx="0">
                  <c:v>Hydel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CAPACITY!$D$4:$H$4</c:f>
              <c:strCache>
                <c:ptCount val="5"/>
                <c:pt idx="0">
                  <c:v>2016</c:v>
                </c:pt>
                <c:pt idx="1">
                  <c:v>2017</c:v>
                </c:pt>
                <c:pt idx="2">
                  <c:v>2018</c:v>
                </c:pt>
                <c:pt idx="3">
                  <c:v>2019</c:v>
                </c:pt>
                <c:pt idx="4">
                  <c:v>2020</c:v>
                </c:pt>
              </c:strCache>
            </c:strRef>
          </c:cat>
          <c:val>
            <c:numRef>
              <c:f>CAPACITY!$D$5:$H$5</c:f>
              <c:numCache>
                <c:formatCode>_(* #,##0_);_(* \(#,##0\);_(* "-"??_);_(@_)</c:formatCode>
                <c:ptCount val="5"/>
                <c:pt idx="0">
                  <c:v>7116</c:v>
                </c:pt>
                <c:pt idx="1">
                  <c:v>7116</c:v>
                </c:pt>
                <c:pt idx="2">
                  <c:v>8713</c:v>
                </c:pt>
                <c:pt idx="3">
                  <c:v>9761</c:v>
                </c:pt>
                <c:pt idx="4">
                  <c:v>9861</c:v>
                </c:pt>
              </c:numCache>
            </c:numRef>
          </c:val>
          <c:extLst>
            <c:ext xmlns:c16="http://schemas.microsoft.com/office/drawing/2014/chart" uri="{C3380CC4-5D6E-409C-BE32-E72D297353CC}">
              <c16:uniqueId val="{00000000-AFCF-4096-9BDB-5F0D1A6DC5FE}"/>
            </c:ext>
          </c:extLst>
        </c:ser>
        <c:ser>
          <c:idx val="1"/>
          <c:order val="1"/>
          <c:tx>
            <c:strRef>
              <c:f>CAPACITY!$C$6</c:f>
              <c:strCache>
                <c:ptCount val="1"/>
                <c:pt idx="0">
                  <c:v>Thermal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CAPACITY!$D$4:$H$4</c:f>
              <c:strCache>
                <c:ptCount val="5"/>
                <c:pt idx="0">
                  <c:v>2016</c:v>
                </c:pt>
                <c:pt idx="1">
                  <c:v>2017</c:v>
                </c:pt>
                <c:pt idx="2">
                  <c:v>2018</c:v>
                </c:pt>
                <c:pt idx="3">
                  <c:v>2019</c:v>
                </c:pt>
                <c:pt idx="4">
                  <c:v>2020</c:v>
                </c:pt>
              </c:strCache>
            </c:strRef>
          </c:cat>
          <c:val>
            <c:numRef>
              <c:f>CAPACITY!$D$6:$H$6</c:f>
              <c:numCache>
                <c:formatCode>_(* #,##0_);_(* \(#,##0\);_(* "-"??_);_(@_)</c:formatCode>
                <c:ptCount val="5"/>
                <c:pt idx="0">
                  <c:v>16701</c:v>
                </c:pt>
                <c:pt idx="1">
                  <c:v>18989</c:v>
                </c:pt>
                <c:pt idx="2">
                  <c:v>24020</c:v>
                </c:pt>
                <c:pt idx="3">
                  <c:v>25670</c:v>
                </c:pt>
                <c:pt idx="4">
                  <c:v>25244</c:v>
                </c:pt>
              </c:numCache>
            </c:numRef>
          </c:val>
          <c:extLst>
            <c:ext xmlns:c16="http://schemas.microsoft.com/office/drawing/2014/chart" uri="{C3380CC4-5D6E-409C-BE32-E72D297353CC}">
              <c16:uniqueId val="{00000001-AFCF-4096-9BDB-5F0D1A6DC5FE}"/>
            </c:ext>
          </c:extLst>
        </c:ser>
        <c:ser>
          <c:idx val="2"/>
          <c:order val="2"/>
          <c:tx>
            <c:strRef>
              <c:f>CAPACITY!$C$7</c:f>
              <c:strCache>
                <c:ptCount val="1"/>
                <c:pt idx="0">
                  <c:v>Nuclear</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CAPACITY!$D$4:$H$4</c:f>
              <c:strCache>
                <c:ptCount val="5"/>
                <c:pt idx="0">
                  <c:v>2016</c:v>
                </c:pt>
                <c:pt idx="1">
                  <c:v>2017</c:v>
                </c:pt>
                <c:pt idx="2">
                  <c:v>2018</c:v>
                </c:pt>
                <c:pt idx="3">
                  <c:v>2019</c:v>
                </c:pt>
                <c:pt idx="4">
                  <c:v>2020</c:v>
                </c:pt>
              </c:strCache>
            </c:strRef>
          </c:cat>
          <c:val>
            <c:numRef>
              <c:f>CAPACITY!$D$7:$H$7</c:f>
              <c:numCache>
                <c:formatCode>_(* #,##0_);_(* \(#,##0\);_(* "-"??_);_(@_)</c:formatCode>
                <c:ptCount val="5"/>
                <c:pt idx="0">
                  <c:v>752</c:v>
                </c:pt>
                <c:pt idx="1">
                  <c:v>1142</c:v>
                </c:pt>
                <c:pt idx="2">
                  <c:v>1467</c:v>
                </c:pt>
                <c:pt idx="3">
                  <c:v>1467</c:v>
                </c:pt>
                <c:pt idx="4">
                  <c:v>1467</c:v>
                </c:pt>
              </c:numCache>
            </c:numRef>
          </c:val>
          <c:extLst>
            <c:ext xmlns:c16="http://schemas.microsoft.com/office/drawing/2014/chart" uri="{C3380CC4-5D6E-409C-BE32-E72D297353CC}">
              <c16:uniqueId val="{00000002-AFCF-4096-9BDB-5F0D1A6DC5FE}"/>
            </c:ext>
          </c:extLst>
        </c:ser>
        <c:ser>
          <c:idx val="3"/>
          <c:order val="3"/>
          <c:tx>
            <c:strRef>
              <c:f>CAPACITY!$C$8</c:f>
              <c:strCache>
                <c:ptCount val="1"/>
                <c:pt idx="0">
                  <c:v>Renewable Energy ( Wind, Solar &amp; Bagasse)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CAPACITY!$D$4:$H$4</c:f>
              <c:strCache>
                <c:ptCount val="5"/>
                <c:pt idx="0">
                  <c:v>2016</c:v>
                </c:pt>
                <c:pt idx="1">
                  <c:v>2017</c:v>
                </c:pt>
                <c:pt idx="2">
                  <c:v>2018</c:v>
                </c:pt>
                <c:pt idx="3">
                  <c:v>2019</c:v>
                </c:pt>
                <c:pt idx="4">
                  <c:v>2020</c:v>
                </c:pt>
              </c:strCache>
            </c:strRef>
          </c:cat>
          <c:val>
            <c:numRef>
              <c:f>CAPACITY!$D$8:$H$8</c:f>
              <c:numCache>
                <c:formatCode>_(* #,##0_);_(* \(#,##0\);_(* "-"??_);_(@_)</c:formatCode>
                <c:ptCount val="5"/>
                <c:pt idx="0">
                  <c:v>852</c:v>
                </c:pt>
                <c:pt idx="1">
                  <c:v>1465</c:v>
                </c:pt>
                <c:pt idx="2">
                  <c:v>1779</c:v>
                </c:pt>
                <c:pt idx="3">
                  <c:v>2097</c:v>
                </c:pt>
                <c:pt idx="4">
                  <c:v>2147</c:v>
                </c:pt>
              </c:numCache>
            </c:numRef>
          </c:val>
          <c:extLst>
            <c:ext xmlns:c16="http://schemas.microsoft.com/office/drawing/2014/chart" uri="{C3380CC4-5D6E-409C-BE32-E72D297353CC}">
              <c16:uniqueId val="{00000003-AFCF-4096-9BDB-5F0D1A6DC5FE}"/>
            </c:ext>
          </c:extLst>
        </c:ser>
        <c:dLbls>
          <c:showLegendKey val="0"/>
          <c:showVal val="0"/>
          <c:showCatName val="0"/>
          <c:showSerName val="0"/>
          <c:showPercent val="0"/>
          <c:showBubbleSize val="0"/>
        </c:dLbls>
        <c:gapWidth val="150"/>
        <c:shape val="box"/>
        <c:axId val="424769240"/>
        <c:axId val="424769568"/>
        <c:axId val="0"/>
      </c:bar3DChart>
      <c:catAx>
        <c:axId val="424769240"/>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24769568"/>
        <c:crosses val="autoZero"/>
        <c:auto val="1"/>
        <c:lblAlgn val="ctr"/>
        <c:lblOffset val="100"/>
        <c:noMultiLvlLbl val="0"/>
      </c:catAx>
      <c:valAx>
        <c:axId val="424769568"/>
        <c:scaling>
          <c:orientation val="minMax"/>
        </c:scaling>
        <c:delete val="0"/>
        <c:axPos val="l"/>
        <c:majorGridlines>
          <c:spPr>
            <a:ln w="9525" cap="flat" cmpd="sng" algn="ctr">
              <a:solidFill>
                <a:schemeClr val="dk1">
                  <a:lumMod val="50000"/>
                  <a:lumOff val="5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24769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Sheet1!$C$9</c:f>
              <c:strCache>
                <c:ptCount val="1"/>
                <c:pt idx="0">
                  <c:v>Hydel</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Sheet1!$D$8:$H$8</c:f>
              <c:strCache>
                <c:ptCount val="5"/>
                <c:pt idx="0">
                  <c:v>2016</c:v>
                </c:pt>
                <c:pt idx="1">
                  <c:v>2017</c:v>
                </c:pt>
                <c:pt idx="2">
                  <c:v>2018</c:v>
                </c:pt>
                <c:pt idx="3">
                  <c:v>2019</c:v>
                </c:pt>
                <c:pt idx="4">
                  <c:v>2020</c:v>
                </c:pt>
              </c:strCache>
            </c:strRef>
          </c:cat>
          <c:val>
            <c:numRef>
              <c:f>Sheet1!$D$9:$H$9</c:f>
              <c:numCache>
                <c:formatCode>_(* #,##0_);_(* \(#,##0\);_(* "-"??_);_(@_)</c:formatCode>
                <c:ptCount val="5"/>
                <c:pt idx="0">
                  <c:v>34554.33</c:v>
                </c:pt>
                <c:pt idx="1">
                  <c:v>32079.29</c:v>
                </c:pt>
                <c:pt idx="2">
                  <c:v>28069.43</c:v>
                </c:pt>
                <c:pt idx="3">
                  <c:v>33095.89</c:v>
                </c:pt>
                <c:pt idx="4">
                  <c:v>38987.96</c:v>
                </c:pt>
              </c:numCache>
            </c:numRef>
          </c:val>
          <c:extLst>
            <c:ext xmlns:c16="http://schemas.microsoft.com/office/drawing/2014/chart" uri="{C3380CC4-5D6E-409C-BE32-E72D297353CC}">
              <c16:uniqueId val="{00000000-095E-4731-AE66-8700ECA37CB2}"/>
            </c:ext>
          </c:extLst>
        </c:ser>
        <c:ser>
          <c:idx val="1"/>
          <c:order val="1"/>
          <c:tx>
            <c:strRef>
              <c:f>Sheet1!$C$10</c:f>
              <c:strCache>
                <c:ptCount val="1"/>
                <c:pt idx="0">
                  <c:v>Thermal</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cat>
            <c:strRef>
              <c:f>Sheet1!$D$8:$H$8</c:f>
              <c:strCache>
                <c:ptCount val="5"/>
                <c:pt idx="0">
                  <c:v>2016</c:v>
                </c:pt>
                <c:pt idx="1">
                  <c:v>2017</c:v>
                </c:pt>
                <c:pt idx="2">
                  <c:v>2018</c:v>
                </c:pt>
                <c:pt idx="3">
                  <c:v>2019</c:v>
                </c:pt>
                <c:pt idx="4">
                  <c:v>2020</c:v>
                </c:pt>
              </c:strCache>
            </c:strRef>
          </c:cat>
          <c:val>
            <c:numRef>
              <c:f>Sheet1!$D$10:$H$10</c:f>
              <c:numCache>
                <c:formatCode>_(* #,##0_);_(* \(#,##0\);_(* "-"??_);_(@_)</c:formatCode>
                <c:ptCount val="5"/>
                <c:pt idx="0">
                  <c:v>73672.33</c:v>
                </c:pt>
                <c:pt idx="1">
                  <c:v>78818.490000000005</c:v>
                </c:pt>
                <c:pt idx="2">
                  <c:v>92011.4</c:v>
                </c:pt>
                <c:pt idx="3">
                  <c:v>89402.99</c:v>
                </c:pt>
                <c:pt idx="4">
                  <c:v>81554.83</c:v>
                </c:pt>
              </c:numCache>
            </c:numRef>
          </c:val>
          <c:extLst>
            <c:ext xmlns:c16="http://schemas.microsoft.com/office/drawing/2014/chart" uri="{C3380CC4-5D6E-409C-BE32-E72D297353CC}">
              <c16:uniqueId val="{00000001-095E-4731-AE66-8700ECA37CB2}"/>
            </c:ext>
          </c:extLst>
        </c:ser>
        <c:ser>
          <c:idx val="2"/>
          <c:order val="2"/>
          <c:tx>
            <c:strRef>
              <c:f>Sheet1!$C$11</c:f>
              <c:strCache>
                <c:ptCount val="1"/>
                <c:pt idx="0">
                  <c:v>Nuclear</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cat>
            <c:strRef>
              <c:f>Sheet1!$D$8:$H$8</c:f>
              <c:strCache>
                <c:ptCount val="5"/>
                <c:pt idx="0">
                  <c:v>2016</c:v>
                </c:pt>
                <c:pt idx="1">
                  <c:v>2017</c:v>
                </c:pt>
                <c:pt idx="2">
                  <c:v>2018</c:v>
                </c:pt>
                <c:pt idx="3">
                  <c:v>2019</c:v>
                </c:pt>
                <c:pt idx="4">
                  <c:v>2020</c:v>
                </c:pt>
              </c:strCache>
            </c:strRef>
          </c:cat>
          <c:val>
            <c:numRef>
              <c:f>Sheet1!$D$11:$H$11</c:f>
              <c:numCache>
                <c:formatCode>_(* #,##0_);_(* \(#,##0\);_(* "-"??_);_(@_)</c:formatCode>
                <c:ptCount val="5"/>
                <c:pt idx="0">
                  <c:v>4216</c:v>
                </c:pt>
                <c:pt idx="1">
                  <c:v>6278</c:v>
                </c:pt>
                <c:pt idx="2">
                  <c:v>9050.73</c:v>
                </c:pt>
                <c:pt idx="3">
                  <c:v>9135.67</c:v>
                </c:pt>
                <c:pt idx="4">
                  <c:v>9897.89</c:v>
                </c:pt>
              </c:numCache>
            </c:numRef>
          </c:val>
          <c:extLst>
            <c:ext xmlns:c16="http://schemas.microsoft.com/office/drawing/2014/chart" uri="{C3380CC4-5D6E-409C-BE32-E72D297353CC}">
              <c16:uniqueId val="{00000002-095E-4731-AE66-8700ECA37CB2}"/>
            </c:ext>
          </c:extLst>
        </c:ser>
        <c:ser>
          <c:idx val="3"/>
          <c:order val="3"/>
          <c:tx>
            <c:strRef>
              <c:f>Sheet1!$C$12</c:f>
              <c:strCache>
                <c:ptCount val="1"/>
                <c:pt idx="0">
                  <c:v>Import</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cat>
            <c:strRef>
              <c:f>Sheet1!$D$8:$H$8</c:f>
              <c:strCache>
                <c:ptCount val="5"/>
                <c:pt idx="0">
                  <c:v>2016</c:v>
                </c:pt>
                <c:pt idx="1">
                  <c:v>2017</c:v>
                </c:pt>
                <c:pt idx="2">
                  <c:v>2018</c:v>
                </c:pt>
                <c:pt idx="3">
                  <c:v>2019</c:v>
                </c:pt>
                <c:pt idx="4">
                  <c:v>2020</c:v>
                </c:pt>
              </c:strCache>
            </c:strRef>
          </c:cat>
          <c:val>
            <c:numRef>
              <c:f>Sheet1!$D$12:$H$12</c:f>
              <c:numCache>
                <c:formatCode>_(* #,##0_);_(* \(#,##0\);_(* "-"??_);_(@_)</c:formatCode>
                <c:ptCount val="5"/>
                <c:pt idx="0">
                  <c:v>463</c:v>
                </c:pt>
                <c:pt idx="1">
                  <c:v>496</c:v>
                </c:pt>
                <c:pt idx="2">
                  <c:v>554.74</c:v>
                </c:pt>
                <c:pt idx="3">
                  <c:v>486.8</c:v>
                </c:pt>
                <c:pt idx="4">
                  <c:v>513.74</c:v>
                </c:pt>
              </c:numCache>
            </c:numRef>
          </c:val>
          <c:extLst>
            <c:ext xmlns:c16="http://schemas.microsoft.com/office/drawing/2014/chart" uri="{C3380CC4-5D6E-409C-BE32-E72D297353CC}">
              <c16:uniqueId val="{00000003-095E-4731-AE66-8700ECA37CB2}"/>
            </c:ext>
          </c:extLst>
        </c:ser>
        <c:ser>
          <c:idx val="4"/>
          <c:order val="4"/>
          <c:tx>
            <c:strRef>
              <c:f>Sheet1!$C$13</c:f>
              <c:strCache>
                <c:ptCount val="1"/>
                <c:pt idx="0">
                  <c:v>Renewable Energy ( Wind, Solar &amp; Bagasse)</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cat>
            <c:strRef>
              <c:f>Sheet1!$D$8:$H$8</c:f>
              <c:strCache>
                <c:ptCount val="5"/>
                <c:pt idx="0">
                  <c:v>2016</c:v>
                </c:pt>
                <c:pt idx="1">
                  <c:v>2017</c:v>
                </c:pt>
                <c:pt idx="2">
                  <c:v>2018</c:v>
                </c:pt>
                <c:pt idx="3">
                  <c:v>2019</c:v>
                </c:pt>
                <c:pt idx="4">
                  <c:v>2020</c:v>
                </c:pt>
              </c:strCache>
            </c:strRef>
          </c:cat>
          <c:val>
            <c:numRef>
              <c:f>Sheet1!$D$13:$H$13</c:f>
              <c:numCache>
                <c:formatCode>_(* #,##0_);_(* \(#,##0\);_(* "-"??_);_(@_)</c:formatCode>
                <c:ptCount val="5"/>
                <c:pt idx="0">
                  <c:v>1187</c:v>
                </c:pt>
                <c:pt idx="1">
                  <c:v>2950</c:v>
                </c:pt>
                <c:pt idx="2">
                  <c:v>3907.12</c:v>
                </c:pt>
                <c:pt idx="3">
                  <c:v>4897.51</c:v>
                </c:pt>
                <c:pt idx="4">
                  <c:v>4304.91</c:v>
                </c:pt>
              </c:numCache>
            </c:numRef>
          </c:val>
          <c:extLst>
            <c:ext xmlns:c16="http://schemas.microsoft.com/office/drawing/2014/chart" uri="{C3380CC4-5D6E-409C-BE32-E72D297353CC}">
              <c16:uniqueId val="{00000004-095E-4731-AE66-8700ECA37CB2}"/>
            </c:ext>
          </c:extLst>
        </c:ser>
        <c:dLbls>
          <c:showLegendKey val="0"/>
          <c:showVal val="0"/>
          <c:showCatName val="0"/>
          <c:showSerName val="0"/>
          <c:showPercent val="0"/>
          <c:showBubbleSize val="0"/>
        </c:dLbls>
        <c:gapWidth val="228"/>
        <c:gapDepth val="49"/>
        <c:shape val="box"/>
        <c:axId val="605959216"/>
        <c:axId val="424768912"/>
        <c:axId val="0"/>
      </c:bar3DChart>
      <c:catAx>
        <c:axId val="60595921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00" b="1" i="0" u="none" strike="noStrike" kern="1200" cap="all" baseline="0">
                <a:solidFill>
                  <a:schemeClr val="dk1">
                    <a:lumMod val="75000"/>
                    <a:lumOff val="25000"/>
                  </a:schemeClr>
                </a:solidFill>
                <a:effectLst>
                  <a:innerShdw blurRad="127000" dist="50800" dir="10800000">
                    <a:prstClr val="black">
                      <a:alpha val="50000"/>
                    </a:prstClr>
                  </a:innerShdw>
                </a:effectLst>
                <a:latin typeface="+mn-lt"/>
                <a:ea typeface="+mn-ea"/>
                <a:cs typeface="+mn-cs"/>
              </a:defRPr>
            </a:pPr>
            <a:endParaRPr lang="en-US"/>
          </a:p>
        </c:txPr>
        <c:crossAx val="424768912"/>
        <c:crosses val="autoZero"/>
        <c:auto val="1"/>
        <c:lblAlgn val="ctr"/>
        <c:lblOffset val="100"/>
        <c:noMultiLvlLbl val="0"/>
      </c:catAx>
      <c:valAx>
        <c:axId val="424768912"/>
        <c:scaling>
          <c:orientation val="minMax"/>
        </c:scaling>
        <c:delete val="0"/>
        <c:axPos val="b"/>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endParaRPr lang="en-US"/>
          </a:p>
        </c:txPr>
        <c:crossAx val="6059592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COMAPRISON!$C$5</c:f>
              <c:strCache>
                <c:ptCount val="1"/>
                <c:pt idx="0">
                  <c:v> INSTALLED CAPACITY </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COMAPRISON!$D$4:$H$4</c:f>
              <c:strCache>
                <c:ptCount val="5"/>
                <c:pt idx="0">
                  <c:v>2016</c:v>
                </c:pt>
                <c:pt idx="1">
                  <c:v>2017</c:v>
                </c:pt>
                <c:pt idx="2">
                  <c:v>2018</c:v>
                </c:pt>
                <c:pt idx="3">
                  <c:v>2019</c:v>
                </c:pt>
                <c:pt idx="4">
                  <c:v>2020</c:v>
                </c:pt>
              </c:strCache>
            </c:strRef>
          </c:cat>
          <c:val>
            <c:numRef>
              <c:f>COMAPRISON!$D$5:$H$5</c:f>
              <c:numCache>
                <c:formatCode>_(* #,##0_);_(* \(#,##0\);_(* "-"??_);_(@_)</c:formatCode>
                <c:ptCount val="5"/>
                <c:pt idx="0">
                  <c:v>25421</c:v>
                </c:pt>
                <c:pt idx="1">
                  <c:v>28712</c:v>
                </c:pt>
                <c:pt idx="2">
                  <c:v>35979</c:v>
                </c:pt>
                <c:pt idx="3">
                  <c:v>38995</c:v>
                </c:pt>
                <c:pt idx="4">
                  <c:v>38719</c:v>
                </c:pt>
              </c:numCache>
            </c:numRef>
          </c:val>
          <c:extLst>
            <c:ext xmlns:c16="http://schemas.microsoft.com/office/drawing/2014/chart" uri="{C3380CC4-5D6E-409C-BE32-E72D297353CC}">
              <c16:uniqueId val="{00000000-E807-4E48-B7BD-76DE7A7947EE}"/>
            </c:ext>
          </c:extLst>
        </c:ser>
        <c:ser>
          <c:idx val="1"/>
          <c:order val="1"/>
          <c:tx>
            <c:strRef>
              <c:f>COMAPRISON!$C$6</c:f>
              <c:strCache>
                <c:ptCount val="1"/>
                <c:pt idx="0">
                  <c:v> DEMAND </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COMAPRISON!$D$4:$H$4</c:f>
              <c:strCache>
                <c:ptCount val="5"/>
                <c:pt idx="0">
                  <c:v>2016</c:v>
                </c:pt>
                <c:pt idx="1">
                  <c:v>2017</c:v>
                </c:pt>
                <c:pt idx="2">
                  <c:v>2018</c:v>
                </c:pt>
                <c:pt idx="3">
                  <c:v>2019</c:v>
                </c:pt>
                <c:pt idx="4">
                  <c:v>2020</c:v>
                </c:pt>
              </c:strCache>
            </c:strRef>
          </c:cat>
          <c:val>
            <c:numRef>
              <c:f>COMAPRISON!$D$6:$H$6</c:f>
              <c:numCache>
                <c:formatCode>_(* #,##0_);_(* \(#,##0\);_(* "-"??_);_(@_)</c:formatCode>
                <c:ptCount val="5"/>
                <c:pt idx="0">
                  <c:v>26462</c:v>
                </c:pt>
                <c:pt idx="1">
                  <c:v>27560</c:v>
                </c:pt>
                <c:pt idx="2">
                  <c:v>28830</c:v>
                </c:pt>
                <c:pt idx="3">
                  <c:v>28369</c:v>
                </c:pt>
                <c:pt idx="4">
                  <c:v>28672</c:v>
                </c:pt>
              </c:numCache>
            </c:numRef>
          </c:val>
          <c:extLst>
            <c:ext xmlns:c16="http://schemas.microsoft.com/office/drawing/2014/chart" uri="{C3380CC4-5D6E-409C-BE32-E72D297353CC}">
              <c16:uniqueId val="{00000001-E807-4E48-B7BD-76DE7A7947EE}"/>
            </c:ext>
          </c:extLst>
        </c:ser>
        <c:dLbls>
          <c:dLblPos val="outEnd"/>
          <c:showLegendKey val="0"/>
          <c:showVal val="1"/>
          <c:showCatName val="0"/>
          <c:showSerName val="0"/>
          <c:showPercent val="0"/>
          <c:showBubbleSize val="0"/>
        </c:dLbls>
        <c:gapWidth val="444"/>
        <c:overlap val="-90"/>
        <c:axId val="188657072"/>
        <c:axId val="188657400"/>
      </c:barChart>
      <c:catAx>
        <c:axId val="1886570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188657400"/>
        <c:crosses val="autoZero"/>
        <c:auto val="1"/>
        <c:lblAlgn val="ctr"/>
        <c:lblOffset val="100"/>
        <c:noMultiLvlLbl val="0"/>
      </c:catAx>
      <c:valAx>
        <c:axId val="188657400"/>
        <c:scaling>
          <c:orientation val="minMax"/>
        </c:scaling>
        <c:delete val="1"/>
        <c:axPos val="l"/>
        <c:numFmt formatCode="_(* #,##0_);_(* \(#,##0\);_(* &quot;-&quot;??_);_(@_)" sourceLinked="1"/>
        <c:majorTickMark val="none"/>
        <c:minorTickMark val="none"/>
        <c:tickLblPos val="nextTo"/>
        <c:crossAx val="188657072"/>
        <c:crosses val="autoZero"/>
        <c:crossBetween val="between"/>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83E8BE-573A-492E-9E5B-37D5882C978B}"/>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FCEB26-F288-4197-ABE6-8060699CDDAA}"/>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6A7DCF49-EDE5-434F-86B6-09F6E0396A05}" type="datetimeFigureOut">
              <a:rPr lang="en-US"/>
              <a:pPr>
                <a:defRPr/>
              </a:pPr>
              <a:t>11/18/2020</a:t>
            </a:fld>
            <a:endParaRPr lang="en-US"/>
          </a:p>
        </p:txBody>
      </p:sp>
      <p:sp>
        <p:nvSpPr>
          <p:cNvPr id="4" name="Slide Image Placeholder 3">
            <a:extLst>
              <a:ext uri="{FF2B5EF4-FFF2-40B4-BE49-F238E27FC236}">
                <a16:creationId xmlns:a16="http://schemas.microsoft.com/office/drawing/2014/main" id="{331AEBC6-0CB5-436D-B9FB-0C78FA94367B}"/>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1531BC4-FDEE-4514-8AFB-1D1482EE5F34}"/>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507EDE6-2F58-45A5-87B5-BB4537961309}"/>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835D5BC6-DED0-419D-9054-211500B0D28D}"/>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84EC453-D298-41AA-80B2-F367F57E41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89DC031-342E-4700-B295-24DB208724DF}"/>
              </a:ext>
            </a:extLst>
          </p:cNvPr>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id="{B4B679B1-0211-4729-B385-C68280F5A3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a typeface="Times New Roman (Arabic)"/>
              <a:cs typeface="Times New Roman (Arab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2AF5CB5-AE7A-4EF1-96AD-2759FA8D02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4FD81A8-6FDB-4578-A345-2834D85546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33E0B049-2255-4A22-91A3-60674FED34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495F8F7-A540-4EF7-B8E8-8F5F968CBD2A}" type="slidenum">
              <a:rPr lang="en-US" altLang="en-US"/>
              <a:pPr>
                <a:spcBef>
                  <a:spcPct val="0"/>
                </a:spcBef>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2AC7FC7-E603-4FB6-B2F2-617EE08E03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E6DEC9EB-E7CE-47AD-93D6-DE6501730B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BC78C8D4-171B-4D02-BA9F-A49B701F8B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3D54947-4948-4557-B05F-0D70609A2634}" type="slidenum">
              <a:rPr lang="en-US" altLang="en-US"/>
              <a:pPr>
                <a:spcBef>
                  <a:spcPct val="0"/>
                </a:spcBef>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1AF4386-5946-4D0F-8A0C-310AC20E67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CC377F2-2E64-4609-9FDC-3CF71844F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0048AC4B-F8B3-45F6-ABAA-5FE8314412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37C4B73-8591-40C2-B4AF-2E0909DE8B59}" type="slidenum">
              <a:rPr lang="en-US" altLang="en-US"/>
              <a:pPr>
                <a:spcBef>
                  <a:spcPct val="0"/>
                </a:spcBef>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E7B046F-944E-4A4F-8861-B8B7981DE3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968C976-BC02-4D12-AA37-8FADC1080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67D43F25-948D-470F-872C-A7B0FCA71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BC10817-93D0-42B7-9C85-106024824507}" type="slidenum">
              <a:rPr lang="en-US" altLang="en-US"/>
              <a:pPr>
                <a:spcBef>
                  <a:spcPct val="0"/>
                </a:spcBef>
              </a:pPr>
              <a:t>20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E7B046F-944E-4A4F-8861-B8B7981DE3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968C976-BC02-4D12-AA37-8FADC1080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67D43F25-948D-470F-872C-A7B0FCA71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BC10817-93D0-42B7-9C85-106024824507}" type="slidenum">
              <a:rPr lang="en-US" altLang="en-US"/>
              <a:pPr>
                <a:spcBef>
                  <a:spcPct val="0"/>
                </a:spcBef>
              </a:pPr>
              <a:t>21</a:t>
            </a:fld>
            <a:endParaRPr lang="en-US" altLang="en-US"/>
          </a:p>
        </p:txBody>
      </p:sp>
    </p:spTree>
    <p:extLst>
      <p:ext uri="{BB962C8B-B14F-4D97-AF65-F5344CB8AC3E}">
        <p14:creationId xmlns:p14="http://schemas.microsoft.com/office/powerpoint/2010/main" val="32825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DB55021-07A8-4F21-B439-AA2E8A762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07DD7B8-2B32-4901-BE12-20249ED454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7652" name="Slide Number Placeholder 3">
            <a:extLst>
              <a:ext uri="{FF2B5EF4-FFF2-40B4-BE49-F238E27FC236}">
                <a16:creationId xmlns:a16="http://schemas.microsoft.com/office/drawing/2014/main" id="{B3D96D5E-62B1-4E8D-8860-E6E2ECEE97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A73E1C4-0FE9-409D-B3C8-94B86E48EDC8}" type="slidenum">
              <a:rPr lang="en-US" altLang="en-US"/>
              <a:pPr>
                <a:spcBef>
                  <a:spcPct val="0"/>
                </a:spcBef>
              </a:pPr>
              <a:t>22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0867CE7-5A11-4FD8-AD95-DEB0013972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5E47C61-71BA-4956-8821-8674A7150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98D59D86-A3DE-44FE-9F7E-543EB45230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78BE4F5-DC41-4D4E-A37B-6462E7DCCF9A}" type="slidenum">
              <a:rPr lang="en-US" altLang="en-US"/>
              <a:pPr>
                <a:spcBef>
                  <a:spcPct val="0"/>
                </a:spcBef>
              </a:pPr>
              <a:t>23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DC9BF60-3554-4AD6-B095-083AC2BD384B}"/>
              </a:ext>
            </a:extLst>
          </p:cNvPr>
          <p:cNvSpPr>
            <a:spLocks noGrp="1"/>
          </p:cNvSpPr>
          <p:nvPr>
            <p:ph type="dt" sz="half" idx="10"/>
          </p:nvPr>
        </p:nvSpPr>
        <p:spPr/>
        <p:txBody>
          <a:bodyPr/>
          <a:lstStyle>
            <a:lvl1pPr>
              <a:defRPr/>
            </a:lvl1pPr>
          </a:lstStyle>
          <a:p>
            <a:pPr>
              <a:defRPr/>
            </a:pPr>
            <a:fld id="{BAF9C19C-E287-4030-BED6-0234397CA9C4}" type="datetimeFigureOut">
              <a:rPr lang="en-US"/>
              <a:pPr>
                <a:defRPr/>
              </a:pPr>
              <a:t>11/18/2020</a:t>
            </a:fld>
            <a:endParaRPr lang="en-US"/>
          </a:p>
        </p:txBody>
      </p:sp>
      <p:sp>
        <p:nvSpPr>
          <p:cNvPr id="5" name="Footer Placeholder 4">
            <a:extLst>
              <a:ext uri="{FF2B5EF4-FFF2-40B4-BE49-F238E27FC236}">
                <a16:creationId xmlns:a16="http://schemas.microsoft.com/office/drawing/2014/main" id="{EFAAE505-9265-4FD2-9715-9E1770C091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3D3A5F-BCE2-4894-808D-B1605A0D1F10}"/>
              </a:ext>
            </a:extLst>
          </p:cNvPr>
          <p:cNvSpPr>
            <a:spLocks noGrp="1"/>
          </p:cNvSpPr>
          <p:nvPr>
            <p:ph type="sldNum" sz="quarter" idx="12"/>
          </p:nvPr>
        </p:nvSpPr>
        <p:spPr/>
        <p:txBody>
          <a:bodyPr/>
          <a:lstStyle>
            <a:lvl1pPr>
              <a:defRPr/>
            </a:lvl1pPr>
          </a:lstStyle>
          <a:p>
            <a:pPr>
              <a:defRPr/>
            </a:pPr>
            <a:fld id="{59C425D1-B2B5-4033-89B8-D58DD352E4E9}" type="slidenum">
              <a:rPr lang="en-US" altLang="en-US"/>
              <a:pPr>
                <a:defRPr/>
              </a:pPr>
              <a:t>‹#›</a:t>
            </a:fld>
            <a:endParaRPr lang="en-US" altLang="en-US"/>
          </a:p>
        </p:txBody>
      </p:sp>
    </p:spTree>
    <p:extLst>
      <p:ext uri="{BB962C8B-B14F-4D97-AF65-F5344CB8AC3E}">
        <p14:creationId xmlns:p14="http://schemas.microsoft.com/office/powerpoint/2010/main" val="85791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5DF1C-999F-475F-9D93-5269C71E1283}"/>
              </a:ext>
            </a:extLst>
          </p:cNvPr>
          <p:cNvSpPr>
            <a:spLocks noGrp="1"/>
          </p:cNvSpPr>
          <p:nvPr>
            <p:ph type="dt" sz="half" idx="10"/>
          </p:nvPr>
        </p:nvSpPr>
        <p:spPr/>
        <p:txBody>
          <a:bodyPr/>
          <a:lstStyle>
            <a:lvl1pPr>
              <a:defRPr/>
            </a:lvl1pPr>
          </a:lstStyle>
          <a:p>
            <a:pPr>
              <a:defRPr/>
            </a:pPr>
            <a:fld id="{14385141-072A-493A-9D69-3694E6E5A87D}" type="datetimeFigureOut">
              <a:rPr lang="en-US"/>
              <a:pPr>
                <a:defRPr/>
              </a:pPr>
              <a:t>11/18/2020</a:t>
            </a:fld>
            <a:endParaRPr lang="en-US"/>
          </a:p>
        </p:txBody>
      </p:sp>
      <p:sp>
        <p:nvSpPr>
          <p:cNvPr id="5" name="Footer Placeholder 4">
            <a:extLst>
              <a:ext uri="{FF2B5EF4-FFF2-40B4-BE49-F238E27FC236}">
                <a16:creationId xmlns:a16="http://schemas.microsoft.com/office/drawing/2014/main" id="{A252D300-0156-4418-884B-69AFCC018E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6A7767-D06E-4B43-88FE-DB8BF16F8163}"/>
              </a:ext>
            </a:extLst>
          </p:cNvPr>
          <p:cNvSpPr>
            <a:spLocks noGrp="1"/>
          </p:cNvSpPr>
          <p:nvPr>
            <p:ph type="sldNum" sz="quarter" idx="12"/>
          </p:nvPr>
        </p:nvSpPr>
        <p:spPr/>
        <p:txBody>
          <a:bodyPr/>
          <a:lstStyle>
            <a:lvl1pPr>
              <a:defRPr/>
            </a:lvl1pPr>
          </a:lstStyle>
          <a:p>
            <a:pPr>
              <a:defRPr/>
            </a:pPr>
            <a:fld id="{9CE3FDAE-BABC-4CED-AE29-88CC5C9B9D9B}" type="slidenum">
              <a:rPr lang="en-US" altLang="en-US"/>
              <a:pPr>
                <a:defRPr/>
              </a:pPr>
              <a:t>‹#›</a:t>
            </a:fld>
            <a:endParaRPr lang="en-US" altLang="en-US"/>
          </a:p>
        </p:txBody>
      </p:sp>
    </p:spTree>
    <p:extLst>
      <p:ext uri="{BB962C8B-B14F-4D97-AF65-F5344CB8AC3E}">
        <p14:creationId xmlns:p14="http://schemas.microsoft.com/office/powerpoint/2010/main" val="349414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6BCD0-8D18-4D89-918B-6EED793D0B19}"/>
              </a:ext>
            </a:extLst>
          </p:cNvPr>
          <p:cNvSpPr>
            <a:spLocks noGrp="1"/>
          </p:cNvSpPr>
          <p:nvPr>
            <p:ph type="dt" sz="half" idx="10"/>
          </p:nvPr>
        </p:nvSpPr>
        <p:spPr/>
        <p:txBody>
          <a:bodyPr/>
          <a:lstStyle>
            <a:lvl1pPr>
              <a:defRPr/>
            </a:lvl1pPr>
          </a:lstStyle>
          <a:p>
            <a:pPr>
              <a:defRPr/>
            </a:pPr>
            <a:fld id="{03A656D4-94EC-4436-BD6F-A60D3A8FB4C6}" type="datetimeFigureOut">
              <a:rPr lang="en-US"/>
              <a:pPr>
                <a:defRPr/>
              </a:pPr>
              <a:t>11/18/2020</a:t>
            </a:fld>
            <a:endParaRPr lang="en-US"/>
          </a:p>
        </p:txBody>
      </p:sp>
      <p:sp>
        <p:nvSpPr>
          <p:cNvPr id="5" name="Footer Placeholder 4">
            <a:extLst>
              <a:ext uri="{FF2B5EF4-FFF2-40B4-BE49-F238E27FC236}">
                <a16:creationId xmlns:a16="http://schemas.microsoft.com/office/drawing/2014/main" id="{5B09F1B2-0EA2-42FA-BD1E-C926059159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DFCBA3-B657-4627-9B40-C12BA5A995D7}"/>
              </a:ext>
            </a:extLst>
          </p:cNvPr>
          <p:cNvSpPr>
            <a:spLocks noGrp="1"/>
          </p:cNvSpPr>
          <p:nvPr>
            <p:ph type="sldNum" sz="quarter" idx="12"/>
          </p:nvPr>
        </p:nvSpPr>
        <p:spPr/>
        <p:txBody>
          <a:bodyPr/>
          <a:lstStyle>
            <a:lvl1pPr>
              <a:defRPr/>
            </a:lvl1pPr>
          </a:lstStyle>
          <a:p>
            <a:pPr>
              <a:defRPr/>
            </a:pPr>
            <a:fld id="{0002CB11-2457-40E6-A577-FAFFAFEB3559}" type="slidenum">
              <a:rPr lang="en-US" altLang="en-US"/>
              <a:pPr>
                <a:defRPr/>
              </a:pPr>
              <a:t>‹#›</a:t>
            </a:fld>
            <a:endParaRPr lang="en-US" altLang="en-US"/>
          </a:p>
        </p:txBody>
      </p:sp>
    </p:spTree>
    <p:extLst>
      <p:ext uri="{BB962C8B-B14F-4D97-AF65-F5344CB8AC3E}">
        <p14:creationId xmlns:p14="http://schemas.microsoft.com/office/powerpoint/2010/main" val="335344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B28FE-4CCC-4167-9065-8C42107FE7B6}"/>
              </a:ext>
            </a:extLst>
          </p:cNvPr>
          <p:cNvSpPr>
            <a:spLocks noGrp="1"/>
          </p:cNvSpPr>
          <p:nvPr>
            <p:ph type="dt" sz="half" idx="10"/>
          </p:nvPr>
        </p:nvSpPr>
        <p:spPr/>
        <p:txBody>
          <a:bodyPr/>
          <a:lstStyle>
            <a:lvl1pPr>
              <a:defRPr/>
            </a:lvl1pPr>
          </a:lstStyle>
          <a:p>
            <a:pPr>
              <a:defRPr/>
            </a:pPr>
            <a:fld id="{03DCB5DC-FF70-4888-B6B9-03F74F9E7428}" type="datetimeFigureOut">
              <a:rPr lang="en-US"/>
              <a:pPr>
                <a:defRPr/>
              </a:pPr>
              <a:t>11/18/2020</a:t>
            </a:fld>
            <a:endParaRPr lang="en-US"/>
          </a:p>
        </p:txBody>
      </p:sp>
      <p:sp>
        <p:nvSpPr>
          <p:cNvPr id="5" name="Footer Placeholder 4">
            <a:extLst>
              <a:ext uri="{FF2B5EF4-FFF2-40B4-BE49-F238E27FC236}">
                <a16:creationId xmlns:a16="http://schemas.microsoft.com/office/drawing/2014/main" id="{8F43FE55-84D7-47C8-8B91-CA6A170A29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97D58E-398A-4179-A755-33B3CCF57AE5}"/>
              </a:ext>
            </a:extLst>
          </p:cNvPr>
          <p:cNvSpPr>
            <a:spLocks noGrp="1"/>
          </p:cNvSpPr>
          <p:nvPr>
            <p:ph type="sldNum" sz="quarter" idx="12"/>
          </p:nvPr>
        </p:nvSpPr>
        <p:spPr/>
        <p:txBody>
          <a:bodyPr/>
          <a:lstStyle>
            <a:lvl1pPr>
              <a:defRPr/>
            </a:lvl1pPr>
          </a:lstStyle>
          <a:p>
            <a:pPr>
              <a:defRPr/>
            </a:pPr>
            <a:fld id="{162021F8-0F17-4725-BD2A-45E5A223D492}" type="slidenum">
              <a:rPr lang="en-US" altLang="en-US"/>
              <a:pPr>
                <a:defRPr/>
              </a:pPr>
              <a:t>‹#›</a:t>
            </a:fld>
            <a:endParaRPr lang="en-US" altLang="en-US"/>
          </a:p>
        </p:txBody>
      </p:sp>
    </p:spTree>
    <p:extLst>
      <p:ext uri="{BB962C8B-B14F-4D97-AF65-F5344CB8AC3E}">
        <p14:creationId xmlns:p14="http://schemas.microsoft.com/office/powerpoint/2010/main" val="2284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296DCC-DFD3-4D3C-A4CB-71D7684F54C9}"/>
              </a:ext>
            </a:extLst>
          </p:cNvPr>
          <p:cNvSpPr>
            <a:spLocks noGrp="1"/>
          </p:cNvSpPr>
          <p:nvPr>
            <p:ph type="dt" sz="half" idx="10"/>
          </p:nvPr>
        </p:nvSpPr>
        <p:spPr/>
        <p:txBody>
          <a:bodyPr/>
          <a:lstStyle>
            <a:lvl1pPr>
              <a:defRPr/>
            </a:lvl1pPr>
          </a:lstStyle>
          <a:p>
            <a:pPr>
              <a:defRPr/>
            </a:pPr>
            <a:fld id="{395FAC89-97A8-4A20-8DAB-E8A3291D4A3E}" type="datetimeFigureOut">
              <a:rPr lang="en-US"/>
              <a:pPr>
                <a:defRPr/>
              </a:pPr>
              <a:t>11/18/2020</a:t>
            </a:fld>
            <a:endParaRPr lang="en-US"/>
          </a:p>
        </p:txBody>
      </p:sp>
      <p:sp>
        <p:nvSpPr>
          <p:cNvPr id="5" name="Footer Placeholder 4">
            <a:extLst>
              <a:ext uri="{FF2B5EF4-FFF2-40B4-BE49-F238E27FC236}">
                <a16:creationId xmlns:a16="http://schemas.microsoft.com/office/drawing/2014/main" id="{6D68F40E-70DC-43D9-85EE-9FC4870AF5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B3DF43-25BC-4BDE-9B19-0E2037B23AE5}"/>
              </a:ext>
            </a:extLst>
          </p:cNvPr>
          <p:cNvSpPr>
            <a:spLocks noGrp="1"/>
          </p:cNvSpPr>
          <p:nvPr>
            <p:ph type="sldNum" sz="quarter" idx="12"/>
          </p:nvPr>
        </p:nvSpPr>
        <p:spPr/>
        <p:txBody>
          <a:bodyPr/>
          <a:lstStyle>
            <a:lvl1pPr>
              <a:defRPr/>
            </a:lvl1pPr>
          </a:lstStyle>
          <a:p>
            <a:pPr>
              <a:defRPr/>
            </a:pPr>
            <a:fld id="{37B4F3BA-9222-4068-AD22-B58DA6B79ABB}" type="slidenum">
              <a:rPr lang="en-US" altLang="en-US"/>
              <a:pPr>
                <a:defRPr/>
              </a:pPr>
              <a:t>‹#›</a:t>
            </a:fld>
            <a:endParaRPr lang="en-US" altLang="en-US"/>
          </a:p>
        </p:txBody>
      </p:sp>
    </p:spTree>
    <p:extLst>
      <p:ext uri="{BB962C8B-B14F-4D97-AF65-F5344CB8AC3E}">
        <p14:creationId xmlns:p14="http://schemas.microsoft.com/office/powerpoint/2010/main" val="66224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977640F-01DC-44F4-A758-67CD69EAE3ED}"/>
              </a:ext>
            </a:extLst>
          </p:cNvPr>
          <p:cNvSpPr>
            <a:spLocks noGrp="1"/>
          </p:cNvSpPr>
          <p:nvPr>
            <p:ph type="dt" sz="half" idx="10"/>
          </p:nvPr>
        </p:nvSpPr>
        <p:spPr/>
        <p:txBody>
          <a:bodyPr/>
          <a:lstStyle>
            <a:lvl1pPr>
              <a:defRPr/>
            </a:lvl1pPr>
          </a:lstStyle>
          <a:p>
            <a:pPr>
              <a:defRPr/>
            </a:pPr>
            <a:fld id="{3BC37147-810A-49D7-B058-69829593B470}" type="datetimeFigureOut">
              <a:rPr lang="en-US"/>
              <a:pPr>
                <a:defRPr/>
              </a:pPr>
              <a:t>11/18/2020</a:t>
            </a:fld>
            <a:endParaRPr lang="en-US"/>
          </a:p>
        </p:txBody>
      </p:sp>
      <p:sp>
        <p:nvSpPr>
          <p:cNvPr id="6" name="Footer Placeholder 4">
            <a:extLst>
              <a:ext uri="{FF2B5EF4-FFF2-40B4-BE49-F238E27FC236}">
                <a16:creationId xmlns:a16="http://schemas.microsoft.com/office/drawing/2014/main" id="{A651B9C6-6C4E-45FD-BC41-56284D0465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F0D647A-2D3E-4DBE-A0B7-19BBC322346D}"/>
              </a:ext>
            </a:extLst>
          </p:cNvPr>
          <p:cNvSpPr>
            <a:spLocks noGrp="1"/>
          </p:cNvSpPr>
          <p:nvPr>
            <p:ph type="sldNum" sz="quarter" idx="12"/>
          </p:nvPr>
        </p:nvSpPr>
        <p:spPr/>
        <p:txBody>
          <a:bodyPr/>
          <a:lstStyle>
            <a:lvl1pPr>
              <a:defRPr/>
            </a:lvl1pPr>
          </a:lstStyle>
          <a:p>
            <a:pPr>
              <a:defRPr/>
            </a:pPr>
            <a:fld id="{08CAFB04-BFB2-404C-A8A0-1437BF1840EE}" type="slidenum">
              <a:rPr lang="en-US" altLang="en-US"/>
              <a:pPr>
                <a:defRPr/>
              </a:pPr>
              <a:t>‹#›</a:t>
            </a:fld>
            <a:endParaRPr lang="en-US" altLang="en-US"/>
          </a:p>
        </p:txBody>
      </p:sp>
    </p:spTree>
    <p:extLst>
      <p:ext uri="{BB962C8B-B14F-4D97-AF65-F5344CB8AC3E}">
        <p14:creationId xmlns:p14="http://schemas.microsoft.com/office/powerpoint/2010/main" val="162822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872A07D-2D45-4E1C-9109-099CE7E79E3E}"/>
              </a:ext>
            </a:extLst>
          </p:cNvPr>
          <p:cNvSpPr>
            <a:spLocks noGrp="1"/>
          </p:cNvSpPr>
          <p:nvPr>
            <p:ph type="dt" sz="half" idx="10"/>
          </p:nvPr>
        </p:nvSpPr>
        <p:spPr/>
        <p:txBody>
          <a:bodyPr/>
          <a:lstStyle>
            <a:lvl1pPr>
              <a:defRPr/>
            </a:lvl1pPr>
          </a:lstStyle>
          <a:p>
            <a:pPr>
              <a:defRPr/>
            </a:pPr>
            <a:fld id="{ED897149-A114-4AE5-9F8A-D9DD278DA1CF}" type="datetimeFigureOut">
              <a:rPr lang="en-US"/>
              <a:pPr>
                <a:defRPr/>
              </a:pPr>
              <a:t>11/18/2020</a:t>
            </a:fld>
            <a:endParaRPr lang="en-US"/>
          </a:p>
        </p:txBody>
      </p:sp>
      <p:sp>
        <p:nvSpPr>
          <p:cNvPr id="8" name="Footer Placeholder 4">
            <a:extLst>
              <a:ext uri="{FF2B5EF4-FFF2-40B4-BE49-F238E27FC236}">
                <a16:creationId xmlns:a16="http://schemas.microsoft.com/office/drawing/2014/main" id="{F5E9D920-3CDB-480E-81CB-05C1CEFBBFC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69D4A98-D039-4F02-8ACA-04942D44080A}"/>
              </a:ext>
            </a:extLst>
          </p:cNvPr>
          <p:cNvSpPr>
            <a:spLocks noGrp="1"/>
          </p:cNvSpPr>
          <p:nvPr>
            <p:ph type="sldNum" sz="quarter" idx="12"/>
          </p:nvPr>
        </p:nvSpPr>
        <p:spPr/>
        <p:txBody>
          <a:bodyPr/>
          <a:lstStyle>
            <a:lvl1pPr>
              <a:defRPr/>
            </a:lvl1pPr>
          </a:lstStyle>
          <a:p>
            <a:pPr>
              <a:defRPr/>
            </a:pPr>
            <a:fld id="{F72CAD25-D2FE-46B5-8B7A-570CBB334C64}" type="slidenum">
              <a:rPr lang="en-US" altLang="en-US"/>
              <a:pPr>
                <a:defRPr/>
              </a:pPr>
              <a:t>‹#›</a:t>
            </a:fld>
            <a:endParaRPr lang="en-US" altLang="en-US"/>
          </a:p>
        </p:txBody>
      </p:sp>
    </p:spTree>
    <p:extLst>
      <p:ext uri="{BB962C8B-B14F-4D97-AF65-F5344CB8AC3E}">
        <p14:creationId xmlns:p14="http://schemas.microsoft.com/office/powerpoint/2010/main" val="331441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04533EE-6F9B-4F46-A968-C4097CCFF345}"/>
              </a:ext>
            </a:extLst>
          </p:cNvPr>
          <p:cNvSpPr>
            <a:spLocks noGrp="1"/>
          </p:cNvSpPr>
          <p:nvPr>
            <p:ph type="dt" sz="half" idx="10"/>
          </p:nvPr>
        </p:nvSpPr>
        <p:spPr/>
        <p:txBody>
          <a:bodyPr/>
          <a:lstStyle>
            <a:lvl1pPr>
              <a:defRPr/>
            </a:lvl1pPr>
          </a:lstStyle>
          <a:p>
            <a:pPr>
              <a:defRPr/>
            </a:pPr>
            <a:fld id="{8BBE07C0-1A94-4D2F-9937-CF4001678612}" type="datetimeFigureOut">
              <a:rPr lang="en-US"/>
              <a:pPr>
                <a:defRPr/>
              </a:pPr>
              <a:t>11/18/2020</a:t>
            </a:fld>
            <a:endParaRPr lang="en-US"/>
          </a:p>
        </p:txBody>
      </p:sp>
      <p:sp>
        <p:nvSpPr>
          <p:cNvPr id="4" name="Footer Placeholder 4">
            <a:extLst>
              <a:ext uri="{FF2B5EF4-FFF2-40B4-BE49-F238E27FC236}">
                <a16:creationId xmlns:a16="http://schemas.microsoft.com/office/drawing/2014/main" id="{B7934914-A387-455E-B3C6-7D6A1058D7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FEE1D13-7DD2-4A80-AA3C-FF438F4F60BF}"/>
              </a:ext>
            </a:extLst>
          </p:cNvPr>
          <p:cNvSpPr>
            <a:spLocks noGrp="1"/>
          </p:cNvSpPr>
          <p:nvPr>
            <p:ph type="sldNum" sz="quarter" idx="12"/>
          </p:nvPr>
        </p:nvSpPr>
        <p:spPr/>
        <p:txBody>
          <a:bodyPr/>
          <a:lstStyle>
            <a:lvl1pPr>
              <a:defRPr/>
            </a:lvl1pPr>
          </a:lstStyle>
          <a:p>
            <a:pPr>
              <a:defRPr/>
            </a:pPr>
            <a:fld id="{442F7E33-AC20-44E9-8E1A-3626F4E1F9CB}" type="slidenum">
              <a:rPr lang="en-US" altLang="en-US"/>
              <a:pPr>
                <a:defRPr/>
              </a:pPr>
              <a:t>‹#›</a:t>
            </a:fld>
            <a:endParaRPr lang="en-US" altLang="en-US"/>
          </a:p>
        </p:txBody>
      </p:sp>
    </p:spTree>
    <p:extLst>
      <p:ext uri="{BB962C8B-B14F-4D97-AF65-F5344CB8AC3E}">
        <p14:creationId xmlns:p14="http://schemas.microsoft.com/office/powerpoint/2010/main" val="169513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D461F87-80B4-401E-8908-E955F91173F8}"/>
              </a:ext>
            </a:extLst>
          </p:cNvPr>
          <p:cNvSpPr>
            <a:spLocks noGrp="1"/>
          </p:cNvSpPr>
          <p:nvPr>
            <p:ph type="dt" sz="half" idx="10"/>
          </p:nvPr>
        </p:nvSpPr>
        <p:spPr/>
        <p:txBody>
          <a:bodyPr/>
          <a:lstStyle>
            <a:lvl1pPr>
              <a:defRPr/>
            </a:lvl1pPr>
          </a:lstStyle>
          <a:p>
            <a:pPr>
              <a:defRPr/>
            </a:pPr>
            <a:fld id="{BF84BEC1-E92D-424D-A3EB-C98A1DB87772}" type="datetimeFigureOut">
              <a:rPr lang="en-US"/>
              <a:pPr>
                <a:defRPr/>
              </a:pPr>
              <a:t>11/18/2020</a:t>
            </a:fld>
            <a:endParaRPr lang="en-US"/>
          </a:p>
        </p:txBody>
      </p:sp>
      <p:sp>
        <p:nvSpPr>
          <p:cNvPr id="3" name="Footer Placeholder 4">
            <a:extLst>
              <a:ext uri="{FF2B5EF4-FFF2-40B4-BE49-F238E27FC236}">
                <a16:creationId xmlns:a16="http://schemas.microsoft.com/office/drawing/2014/main" id="{BCC3BAC4-7320-4425-A9F2-F6CC9E56EC2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0B6C2CB-2113-41C4-833B-C0299BABA70A}"/>
              </a:ext>
            </a:extLst>
          </p:cNvPr>
          <p:cNvSpPr>
            <a:spLocks noGrp="1"/>
          </p:cNvSpPr>
          <p:nvPr>
            <p:ph type="sldNum" sz="quarter" idx="12"/>
          </p:nvPr>
        </p:nvSpPr>
        <p:spPr/>
        <p:txBody>
          <a:bodyPr/>
          <a:lstStyle>
            <a:lvl1pPr>
              <a:defRPr/>
            </a:lvl1pPr>
          </a:lstStyle>
          <a:p>
            <a:pPr>
              <a:defRPr/>
            </a:pPr>
            <a:fld id="{7D95DB5E-E823-4C10-AF93-0F422B75280B}" type="slidenum">
              <a:rPr lang="en-US" altLang="en-US"/>
              <a:pPr>
                <a:defRPr/>
              </a:pPr>
              <a:t>‹#›</a:t>
            </a:fld>
            <a:endParaRPr lang="en-US" altLang="en-US"/>
          </a:p>
        </p:txBody>
      </p:sp>
    </p:spTree>
    <p:extLst>
      <p:ext uri="{BB962C8B-B14F-4D97-AF65-F5344CB8AC3E}">
        <p14:creationId xmlns:p14="http://schemas.microsoft.com/office/powerpoint/2010/main" val="428006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CA2A0469-FA4D-447A-9CA0-A731DEA7DA23}"/>
              </a:ext>
            </a:extLst>
          </p:cNvPr>
          <p:cNvSpPr>
            <a:spLocks noGrp="1"/>
          </p:cNvSpPr>
          <p:nvPr>
            <p:ph type="dt" sz="half" idx="10"/>
          </p:nvPr>
        </p:nvSpPr>
        <p:spPr/>
        <p:txBody>
          <a:bodyPr/>
          <a:lstStyle>
            <a:lvl1pPr>
              <a:defRPr/>
            </a:lvl1pPr>
          </a:lstStyle>
          <a:p>
            <a:pPr>
              <a:defRPr/>
            </a:pPr>
            <a:fld id="{CDA5ECBF-DF3E-4678-8805-BB0CC40CB6BF}" type="datetimeFigureOut">
              <a:rPr lang="en-US"/>
              <a:pPr>
                <a:defRPr/>
              </a:pPr>
              <a:t>11/18/2020</a:t>
            </a:fld>
            <a:endParaRPr lang="en-US"/>
          </a:p>
        </p:txBody>
      </p:sp>
      <p:sp>
        <p:nvSpPr>
          <p:cNvPr id="6" name="Footer Placeholder 4">
            <a:extLst>
              <a:ext uri="{FF2B5EF4-FFF2-40B4-BE49-F238E27FC236}">
                <a16:creationId xmlns:a16="http://schemas.microsoft.com/office/drawing/2014/main" id="{EE03ECF5-0D12-478A-B1F0-2A8F342A07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F5541B-DF0D-4CC3-AD38-6EA6F52BC0C1}"/>
              </a:ext>
            </a:extLst>
          </p:cNvPr>
          <p:cNvSpPr>
            <a:spLocks noGrp="1"/>
          </p:cNvSpPr>
          <p:nvPr>
            <p:ph type="sldNum" sz="quarter" idx="12"/>
          </p:nvPr>
        </p:nvSpPr>
        <p:spPr/>
        <p:txBody>
          <a:bodyPr/>
          <a:lstStyle>
            <a:lvl1pPr>
              <a:defRPr/>
            </a:lvl1pPr>
          </a:lstStyle>
          <a:p>
            <a:pPr>
              <a:defRPr/>
            </a:pPr>
            <a:fld id="{A2A5D6DE-FBBE-4007-9141-702D93673055}" type="slidenum">
              <a:rPr lang="en-US" altLang="en-US"/>
              <a:pPr>
                <a:defRPr/>
              </a:pPr>
              <a:t>‹#›</a:t>
            </a:fld>
            <a:endParaRPr lang="en-US" altLang="en-US"/>
          </a:p>
        </p:txBody>
      </p:sp>
    </p:spTree>
    <p:extLst>
      <p:ext uri="{BB962C8B-B14F-4D97-AF65-F5344CB8AC3E}">
        <p14:creationId xmlns:p14="http://schemas.microsoft.com/office/powerpoint/2010/main" val="255589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5FAFF927-E545-4E8C-B624-B5282517E422}"/>
              </a:ext>
            </a:extLst>
          </p:cNvPr>
          <p:cNvSpPr>
            <a:spLocks noGrp="1"/>
          </p:cNvSpPr>
          <p:nvPr>
            <p:ph type="dt" sz="half" idx="10"/>
          </p:nvPr>
        </p:nvSpPr>
        <p:spPr/>
        <p:txBody>
          <a:bodyPr/>
          <a:lstStyle>
            <a:lvl1pPr>
              <a:defRPr/>
            </a:lvl1pPr>
          </a:lstStyle>
          <a:p>
            <a:pPr>
              <a:defRPr/>
            </a:pPr>
            <a:fld id="{84075ADF-658A-4CC0-AB7A-00AEE991FA90}" type="datetimeFigureOut">
              <a:rPr lang="en-US"/>
              <a:pPr>
                <a:defRPr/>
              </a:pPr>
              <a:t>11/18/2020</a:t>
            </a:fld>
            <a:endParaRPr lang="en-US"/>
          </a:p>
        </p:txBody>
      </p:sp>
      <p:sp>
        <p:nvSpPr>
          <p:cNvPr id="6" name="Footer Placeholder 4">
            <a:extLst>
              <a:ext uri="{FF2B5EF4-FFF2-40B4-BE49-F238E27FC236}">
                <a16:creationId xmlns:a16="http://schemas.microsoft.com/office/drawing/2014/main" id="{FC5F6DDA-7FCA-4592-94FA-FEA20B86BD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CB928A-E91F-471D-94B4-E73F09D61404}"/>
              </a:ext>
            </a:extLst>
          </p:cNvPr>
          <p:cNvSpPr>
            <a:spLocks noGrp="1"/>
          </p:cNvSpPr>
          <p:nvPr>
            <p:ph type="sldNum" sz="quarter" idx="12"/>
          </p:nvPr>
        </p:nvSpPr>
        <p:spPr/>
        <p:txBody>
          <a:bodyPr/>
          <a:lstStyle>
            <a:lvl1pPr>
              <a:defRPr/>
            </a:lvl1pPr>
          </a:lstStyle>
          <a:p>
            <a:pPr>
              <a:defRPr/>
            </a:pPr>
            <a:fld id="{0B766ECA-FC93-4184-8187-02B09AAA281C}" type="slidenum">
              <a:rPr lang="en-US" altLang="en-US"/>
              <a:pPr>
                <a:defRPr/>
              </a:pPr>
              <a:t>‹#›</a:t>
            </a:fld>
            <a:endParaRPr lang="en-US" altLang="en-US"/>
          </a:p>
        </p:txBody>
      </p:sp>
    </p:spTree>
    <p:extLst>
      <p:ext uri="{BB962C8B-B14F-4D97-AF65-F5344CB8AC3E}">
        <p14:creationId xmlns:p14="http://schemas.microsoft.com/office/powerpoint/2010/main" val="193337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393C8B2-E2E8-41B8-A7BA-2FADEB006634}"/>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0F99D84-8B35-4381-9569-F6C9909366C7}"/>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70EA92C-2221-4FF9-A114-7C837D30102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E92A792F-F869-42FD-B61C-1EDEA79DB813}" type="datetimeFigureOut">
              <a:rPr lang="en-US"/>
              <a:pPr>
                <a:defRPr/>
              </a:pPr>
              <a:t>11/18/2020</a:t>
            </a:fld>
            <a:endParaRPr lang="en-US"/>
          </a:p>
        </p:txBody>
      </p:sp>
      <p:sp>
        <p:nvSpPr>
          <p:cNvPr id="5" name="Footer Placeholder 4">
            <a:extLst>
              <a:ext uri="{FF2B5EF4-FFF2-40B4-BE49-F238E27FC236}">
                <a16:creationId xmlns:a16="http://schemas.microsoft.com/office/drawing/2014/main" id="{E269C687-C9FF-4D9C-B801-ADFC653588F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ACEAABF-6041-416D-B648-81C0FD682249}"/>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defRPr>
            </a:lvl1pPr>
          </a:lstStyle>
          <a:p>
            <a:pPr>
              <a:defRPr/>
            </a:pPr>
            <a:fld id="{E42EED31-B6F2-4E45-ABDB-DED70582D9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xlsx"/></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98C404F4-6DEE-4B98-BED3-3B66BDA7E1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74675"/>
            <a:ext cx="7848600" cy="6030913"/>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transition advTm="648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Content Placeholder 5" descr="AEL LOGO.bmp">
            <a:extLst>
              <a:ext uri="{FF2B5EF4-FFF2-40B4-BE49-F238E27FC236}">
                <a16:creationId xmlns:a16="http://schemas.microsoft.com/office/drawing/2014/main" id="{E1D92AAE-3D93-4B86-A8BA-AC2B49312D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F71F31C7-1601-42CE-904E-A7ADA3D16F10}"/>
              </a:ext>
            </a:extLst>
          </p:cNvPr>
          <p:cNvSpPr>
            <a:spLocks noChangeArrowheads="1"/>
          </p:cNvSpPr>
          <p:nvPr/>
        </p:nvSpPr>
        <p:spPr bwMode="auto">
          <a:xfrm>
            <a:off x="1600200"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FINANCIAL HIGHLIGHTS </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6" name="Picture 5">
            <a:extLst>
              <a:ext uri="{FF2B5EF4-FFF2-40B4-BE49-F238E27FC236}">
                <a16:creationId xmlns:a16="http://schemas.microsoft.com/office/drawing/2014/main" id="{31DDE8B9-227B-436C-A530-816937C1739C}"/>
              </a:ext>
            </a:extLst>
          </p:cNvPr>
          <p:cNvPicPr>
            <a:picLocks noChangeAspect="1"/>
          </p:cNvPicPr>
          <p:nvPr/>
        </p:nvPicPr>
        <p:blipFill>
          <a:blip r:embed="rId3"/>
          <a:stretch>
            <a:fillRect/>
          </a:stretch>
        </p:blipFill>
        <p:spPr>
          <a:xfrm>
            <a:off x="0" y="1143000"/>
            <a:ext cx="9144000" cy="3886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FF8C1C59-AA82-4807-B476-D93266F1AA47}"/>
              </a:ext>
            </a:extLst>
          </p:cNvPr>
          <p:cNvSpPr txBox="1">
            <a:spLocks noChangeArrowheads="1"/>
          </p:cNvSpPr>
          <p:nvPr/>
        </p:nvSpPr>
        <p:spPr bwMode="auto">
          <a:xfrm>
            <a:off x="190500" y="1371600"/>
            <a:ext cx="8686800" cy="4351338"/>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buClr>
                <a:srgbClr val="FF0000"/>
              </a:buClr>
              <a:buFont typeface="Wingdings" panose="05000000000000000000" pitchFamily="2" charset="2"/>
              <a:buChar char="v"/>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Reduced dispatch demand from the off-taker</a:t>
            </a:r>
          </a:p>
          <a:p>
            <a:pPr lvl="2">
              <a:buClr>
                <a:srgbClr val="FF0000"/>
              </a:buClr>
              <a:buFont typeface="Wingdings" panose="05000000000000000000" pitchFamily="2" charset="2"/>
              <a:buChar char="Ø"/>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lvl="3">
              <a:buClr>
                <a:srgbClr val="FF0000"/>
              </a:buClr>
              <a:buFont typeface="Wingdings" panose="05000000000000000000" pitchFamily="2" charset="2"/>
              <a:buChar char="Ø"/>
              <a:defRPr/>
            </a:pPr>
            <a:r>
              <a:rPr lang="en-US" altLang="en-US" sz="12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Company’s low position on </a:t>
            </a:r>
            <a:r>
              <a:rPr lang="en-US" altLang="en-US" sz="1200" u="sng"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economic dispatch merit order </a:t>
            </a:r>
            <a:r>
              <a:rPr lang="en-US" altLang="en-US" sz="12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of CPPA-G</a:t>
            </a:r>
          </a:p>
          <a:p>
            <a:pPr lvl="2">
              <a:buClr>
                <a:srgbClr val="FF0000"/>
              </a:buClr>
              <a:buFont typeface="Wingdings" panose="05000000000000000000" pitchFamily="2" charset="2"/>
              <a:buChar char="Ø"/>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lvl="4">
              <a:buClr>
                <a:srgbClr val="FF0000"/>
              </a:buClr>
              <a:buFont typeface="Wingdings" panose="05000000000000000000" pitchFamily="2" charset="2"/>
              <a:buChar char="§"/>
              <a:defRPr/>
            </a:pPr>
            <a:r>
              <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rPr>
              <a:t>Influx of new/ more efficient power plants in the national grid system in the last 2/3 years (approx.. 13,000 MW)</a:t>
            </a:r>
          </a:p>
          <a:p>
            <a:pPr lvl="3">
              <a:buClr>
                <a:srgbClr val="FF0000"/>
              </a:buClr>
              <a:buFont typeface="Wingdings" panose="05000000000000000000" pitchFamily="2" charset="2"/>
              <a:buChar char="§"/>
              <a:defRPr/>
            </a:pPr>
            <a:endPar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endParaRPr>
          </a:p>
          <a:p>
            <a:pPr lvl="4">
              <a:buClr>
                <a:srgbClr val="FF0000"/>
              </a:buClr>
              <a:buFont typeface="Wingdings" panose="05000000000000000000" pitchFamily="2" charset="2"/>
              <a:buChar char="§"/>
              <a:defRPr/>
            </a:pPr>
            <a:r>
              <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rPr>
              <a:t>Plant operations shifted on RLNG in September 2017 due to declining local gas resources.</a:t>
            </a:r>
          </a:p>
          <a:p>
            <a:pPr lvl="3">
              <a:buClr>
                <a:srgbClr val="FF0000"/>
              </a:buClr>
              <a:buFont typeface="Wingdings" panose="05000000000000000000" pitchFamily="2" charset="2"/>
              <a:buChar char="§"/>
              <a:defRPr/>
            </a:pPr>
            <a:endPar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endParaRPr>
          </a:p>
          <a:p>
            <a:pPr lvl="4">
              <a:buClr>
                <a:srgbClr val="FF0000"/>
              </a:buClr>
              <a:buFont typeface="Wingdings" panose="05000000000000000000" pitchFamily="2" charset="2"/>
              <a:buChar char="§"/>
              <a:defRPr/>
            </a:pPr>
            <a:r>
              <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rPr>
              <a:t>Increase in RLNG price during the last 2 years due to:</a:t>
            </a:r>
          </a:p>
          <a:p>
            <a:pPr lvl="3">
              <a:buClr>
                <a:srgbClr val="FF0000"/>
              </a:buClr>
              <a:buFont typeface="Wingdings" panose="05000000000000000000" pitchFamily="2" charset="2"/>
              <a:buChar char="Ø"/>
              <a:defRPr/>
            </a:pPr>
            <a:endParaRPr lang="en-US" altLang="en-US" sz="13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lvl="5">
              <a:buClr>
                <a:srgbClr val="FF0000"/>
              </a:buClr>
              <a:buFont typeface="Wingdings" panose="05000000000000000000" pitchFamily="2" charset="2"/>
              <a:buChar char="ü"/>
              <a:defRPr/>
            </a:pPr>
            <a:r>
              <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rPr>
              <a:t>Pak Rupee devaluation against US$</a:t>
            </a:r>
          </a:p>
          <a:p>
            <a:pPr lvl="4">
              <a:buClr>
                <a:srgbClr val="FF0000"/>
              </a:buClr>
              <a:buFont typeface="Wingdings" panose="05000000000000000000" pitchFamily="2" charset="2"/>
              <a:buChar char="ü"/>
              <a:defRPr/>
            </a:pPr>
            <a:endPar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endParaRPr>
          </a:p>
          <a:p>
            <a:pPr lvl="5">
              <a:buClr>
                <a:srgbClr val="FF0000"/>
              </a:buClr>
              <a:buFont typeface="Wingdings" panose="05000000000000000000" pitchFamily="2" charset="2"/>
              <a:buChar char="ü"/>
              <a:defRPr/>
            </a:pPr>
            <a:r>
              <a:rPr lang="en-US" altLang="en-US" sz="1300" dirty="0">
                <a:solidFill>
                  <a:schemeClr val="accent6">
                    <a:lumMod val="50000"/>
                  </a:schemeClr>
                </a:solidFill>
                <a:latin typeface="Tahoma" panose="020B0604030504040204" pitchFamily="34" charset="0"/>
                <a:ea typeface="ＭＳ Ｐゴシック" panose="020B0600070205080204" pitchFamily="34" charset="-128"/>
                <a:cs typeface="Tahoma" panose="020B0604030504040204" pitchFamily="34" charset="0"/>
              </a:rPr>
              <a:t>Increasing Brent prices in international market</a:t>
            </a:r>
          </a:p>
          <a:p>
            <a:pPr marL="1371600" lvl="2" indent="-457200">
              <a:buClr>
                <a:srgbClr val="FF0000"/>
              </a:buClr>
              <a:buFont typeface="Wingdings" panose="05000000000000000000" pitchFamily="2" charset="2"/>
              <a:buChar char="Ø"/>
              <a:defRPr/>
            </a:pPr>
            <a:endParaRPr lang="en-US" altLang="en-US" sz="1300" dirty="0">
              <a:latin typeface="Tahoma" panose="020B0604030504040204" pitchFamily="34" charset="0"/>
              <a:ea typeface="ＭＳ Ｐゴシック" panose="020B0600070205080204" pitchFamily="34" charset="-128"/>
              <a:cs typeface="Tahoma" panose="020B0604030504040204" pitchFamily="34" charset="0"/>
            </a:endParaRPr>
          </a:p>
        </p:txBody>
      </p:sp>
      <p:pic>
        <p:nvPicPr>
          <p:cNvPr id="17411" name="Content Placeholder 5" descr="AEL LOGO.bmp">
            <a:extLst>
              <a:ext uri="{FF2B5EF4-FFF2-40B4-BE49-F238E27FC236}">
                <a16:creationId xmlns:a16="http://schemas.microsoft.com/office/drawing/2014/main" id="{B342C854-D5D5-4C63-B4B5-9FC71C6933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5006A006-EC61-4B4A-9CFB-EB3B3EE23973}"/>
              </a:ext>
            </a:extLst>
          </p:cNvPr>
          <p:cNvSpPr>
            <a:spLocks noChangeArrowheads="1"/>
          </p:cNvSpPr>
          <p:nvPr/>
        </p:nvSpPr>
        <p:spPr bwMode="auto">
          <a:xfrm>
            <a:off x="1595511"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sz="23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REASONS FOR DECLINE IN OPERATIONAL INCOME</a:t>
            </a:r>
            <a:endParaRPr lang="en-US" sz="23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8DC8E611-E86A-4990-9FF3-63121AFBE4D6}"/>
              </a:ext>
            </a:extLst>
          </p:cNvPr>
          <p:cNvSpPr txBox="1">
            <a:spLocks noChangeArrowheads="1"/>
          </p:cNvSpPr>
          <p:nvPr/>
        </p:nvSpPr>
        <p:spPr bwMode="auto">
          <a:xfrm>
            <a:off x="190500" y="1371600"/>
            <a:ext cx="8686800" cy="5181600"/>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buClr>
                <a:srgbClr val="FF0000"/>
              </a:buClr>
              <a:buFont typeface="Arial" panose="020B0604020202020204" pitchFamily="34" charset="0"/>
              <a:buNone/>
              <a:defRPr/>
            </a:pPr>
            <a:r>
              <a:rPr lang="en-US" altLang="en-US" sz="1600" b="1" u="sng" dirty="0">
                <a:solidFill>
                  <a:srgbClr val="002060"/>
                </a:solidFill>
                <a:latin typeface="Tahoma" panose="020B0604030504040204" pitchFamily="34" charset="0"/>
                <a:ea typeface="ＭＳ Ｐゴシック" panose="020B0600070205080204" pitchFamily="34" charset="-128"/>
                <a:cs typeface="Tahoma" panose="020B0604030504040204" pitchFamily="34" charset="0"/>
              </a:rPr>
              <a:t>Till Sep 2017</a:t>
            </a:r>
          </a:p>
          <a:p>
            <a:pPr marL="1371600" lvl="2" indent="-457200">
              <a:buClr>
                <a:srgbClr val="FF0000"/>
              </a:buClr>
              <a:buFont typeface="Wingdings" panose="05000000000000000000" pitchFamily="2" charset="2"/>
              <a:buChar char="Ø"/>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Plant operations		Local /indigenous gas</a:t>
            </a: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Gas price			Rs. 600 / MMBTU</a:t>
            </a:r>
            <a:endParaRPr lang="en-US" altLang="en-US" sz="1600" dirty="0">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AEL’s EPP price			Rs. 5.92 / KWh</a:t>
            </a: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AEL’s merit order position		9</a:t>
            </a:r>
          </a:p>
          <a:p>
            <a:pPr marL="1371600" lvl="2" indent="-457200">
              <a:buClr>
                <a:srgbClr val="FF0000"/>
              </a:buClr>
              <a:buFont typeface="Wingdings" panose="05000000000000000000" pitchFamily="2" charset="2"/>
              <a:buChar char="Ø"/>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marL="914400" lvl="2" indent="0">
              <a:buClr>
                <a:srgbClr val="FF0000"/>
              </a:buClr>
              <a:buFont typeface="Arial" panose="020B0604020202020204" pitchFamily="34" charset="0"/>
              <a:buNone/>
              <a:defRPr/>
            </a:pPr>
            <a:r>
              <a:rPr lang="en-US" altLang="en-US" sz="1600" b="1" u="sng" dirty="0">
                <a:solidFill>
                  <a:srgbClr val="002060"/>
                </a:solidFill>
                <a:latin typeface="Tahoma" panose="020B0604030504040204" pitchFamily="34" charset="0"/>
                <a:ea typeface="ＭＳ Ｐゴシック" panose="020B0600070205080204" pitchFamily="34" charset="-128"/>
                <a:cs typeface="Tahoma" panose="020B0604030504040204" pitchFamily="34" charset="0"/>
              </a:rPr>
              <a:t>Current Scenario</a:t>
            </a:r>
          </a:p>
          <a:p>
            <a:pPr marL="1371600" lvl="2" indent="-457200">
              <a:buClr>
                <a:srgbClr val="FF0000"/>
              </a:buClr>
              <a:buFont typeface="Wingdings" panose="05000000000000000000" pitchFamily="2" charset="2"/>
              <a:buChar char="Ø"/>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Plant operations		RLNG</a:t>
            </a: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Current RLNG price		Rs. 1087.84 / MMBTU</a:t>
            </a:r>
          </a:p>
          <a:p>
            <a:pPr marL="1371600" lvl="2" indent="-457200">
              <a:buClr>
                <a:srgbClr val="FF0000"/>
              </a:buClr>
              <a:buFont typeface="Wingdings" panose="05000000000000000000" pitchFamily="2" charset="2"/>
              <a:buChar char="Ø"/>
              <a:defRPr/>
            </a:pPr>
            <a:endParaRPr lang="en-US" altLang="en-US" sz="1600" dirty="0">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AEL’s EPP price			phase I= Rs. 9.539 / KWh</a:t>
            </a:r>
          </a:p>
          <a:p>
            <a:pPr marL="3200400" lvl="7" indent="0">
              <a:buClr>
                <a:srgbClr val="FF0000"/>
              </a:buClr>
              <a:buNone/>
              <a:defRPr/>
            </a:pPr>
            <a:r>
              <a:rPr lang="en-US" altLang="en-US" sz="12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		</a:t>
            </a: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Phase II = 11.935 / KWh</a:t>
            </a:r>
          </a:p>
          <a:p>
            <a:pPr marL="3200400" lvl="7" indent="0">
              <a:buClr>
                <a:srgbClr val="FF0000"/>
              </a:buClr>
              <a:buNone/>
              <a:defRPr/>
            </a:pPr>
            <a:endPar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AEL’s merit order position		Phase I = 58</a:t>
            </a:r>
          </a:p>
          <a:p>
            <a:pPr marL="914400" lvl="2" indent="0">
              <a:buClr>
                <a:srgbClr val="FF0000"/>
              </a:buClr>
              <a:buNone/>
              <a:defRPr/>
            </a:pPr>
            <a:r>
              <a:rPr lang="en-US" altLang="en-US" sz="1600" dirty="0">
                <a:solidFill>
                  <a:srgbClr val="0070C0"/>
                </a:solidFill>
                <a:latin typeface="Tahoma" panose="020B0604030504040204" pitchFamily="34" charset="0"/>
                <a:ea typeface="ＭＳ Ｐゴシック" panose="020B0600070205080204" pitchFamily="34" charset="-128"/>
                <a:cs typeface="Tahoma" panose="020B0604030504040204" pitchFamily="34" charset="0"/>
              </a:rPr>
              <a:t>				Phase II = 38 </a:t>
            </a:r>
            <a:endParaRPr lang="en-US" altLang="en-US" sz="1600" dirty="0">
              <a:latin typeface="Tahoma" panose="020B0604030504040204" pitchFamily="34" charset="0"/>
              <a:ea typeface="ＭＳ Ｐゴシック" panose="020B0600070205080204" pitchFamily="34" charset="-128"/>
              <a:cs typeface="Tahoma" panose="020B0604030504040204" pitchFamily="34" charset="0"/>
            </a:endParaRPr>
          </a:p>
          <a:p>
            <a:pPr marL="1371600" lvl="2" indent="-457200">
              <a:buClr>
                <a:srgbClr val="FF0000"/>
              </a:buClr>
              <a:buFont typeface="Wingdings" panose="05000000000000000000" pitchFamily="2" charset="2"/>
              <a:buChar char="Ø"/>
              <a:defRPr/>
            </a:pPr>
            <a:endParaRPr lang="en-US" altLang="en-US" sz="1600" dirty="0">
              <a:latin typeface="Tahoma" panose="020B0604030504040204" pitchFamily="34" charset="0"/>
              <a:ea typeface="ＭＳ Ｐゴシック" panose="020B0600070205080204" pitchFamily="34" charset="-128"/>
              <a:cs typeface="Tahoma" panose="020B0604030504040204" pitchFamily="34" charset="0"/>
            </a:endParaRPr>
          </a:p>
        </p:txBody>
      </p:sp>
      <p:pic>
        <p:nvPicPr>
          <p:cNvPr id="18435" name="Content Placeholder 5" descr="AEL LOGO.bmp">
            <a:extLst>
              <a:ext uri="{FF2B5EF4-FFF2-40B4-BE49-F238E27FC236}">
                <a16:creationId xmlns:a16="http://schemas.microsoft.com/office/drawing/2014/main" id="{6F8DB98C-D63C-4CEA-A179-60FE4743F1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770DE45B-AF88-4894-8EDC-73626C2F1C60}"/>
              </a:ext>
            </a:extLst>
          </p:cNvPr>
          <p:cNvSpPr>
            <a:spLocks noChangeArrowheads="1"/>
          </p:cNvSpPr>
          <p:nvPr/>
        </p:nvSpPr>
        <p:spPr bwMode="auto">
          <a:xfrm>
            <a:off x="1600200"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MERIT ORDER SCENARIO</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515" name="Content Placeholder 5" descr="AEL LOGO.bmp">
            <a:extLst>
              <a:ext uri="{FF2B5EF4-FFF2-40B4-BE49-F238E27FC236}">
                <a16:creationId xmlns:a16="http://schemas.microsoft.com/office/drawing/2014/main" id="{AE362AB6-DB92-40EC-BD4A-A41E64323D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21EFA95F-3E76-4DB5-AF3C-A3E23642306D}"/>
              </a:ext>
            </a:extLst>
          </p:cNvPr>
          <p:cNvSpPr>
            <a:spLocks noChangeArrowheads="1"/>
          </p:cNvSpPr>
          <p:nvPr/>
        </p:nvSpPr>
        <p:spPr bwMode="auto">
          <a:xfrm>
            <a:off x="1587305"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40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KEY GENERATION DATA</a:t>
            </a:r>
            <a:endParaRPr lang="en-US" sz="40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graphicFrame>
        <p:nvGraphicFramePr>
          <p:cNvPr id="4" name="Object 3">
            <a:extLst>
              <a:ext uri="{FF2B5EF4-FFF2-40B4-BE49-F238E27FC236}">
                <a16:creationId xmlns:a16="http://schemas.microsoft.com/office/drawing/2014/main" id="{1954595A-2DED-4355-84DE-2D1CE545816A}"/>
              </a:ext>
            </a:extLst>
          </p:cNvPr>
          <p:cNvGraphicFramePr>
            <a:graphicFrameLocks noChangeAspect="1"/>
          </p:cNvGraphicFramePr>
          <p:nvPr>
            <p:extLst>
              <p:ext uri="{D42A27DB-BD31-4B8C-83A1-F6EECF244321}">
                <p14:modId xmlns:p14="http://schemas.microsoft.com/office/powerpoint/2010/main" val="2516775540"/>
              </p:ext>
            </p:extLst>
          </p:nvPr>
        </p:nvGraphicFramePr>
        <p:xfrm>
          <a:off x="384158" y="1219200"/>
          <a:ext cx="8226442" cy="5029200"/>
        </p:xfrm>
        <a:graphic>
          <a:graphicData uri="http://schemas.openxmlformats.org/presentationml/2006/ole">
            <mc:AlternateContent xmlns:mc="http://schemas.openxmlformats.org/markup-compatibility/2006">
              <mc:Choice xmlns:v="urn:schemas-microsoft-com:vml" Requires="v">
                <p:oleObj spid="_x0000_s1045" name="Worksheet" r:id="rId4" imgW="6659910" imgH="2301450" progId="Excel.Sheet.12">
                  <p:embed/>
                </p:oleObj>
              </mc:Choice>
              <mc:Fallback>
                <p:oleObj name="Worksheet" r:id="rId4" imgW="6659910" imgH="2301450" progId="Excel.Sheet.12">
                  <p:embed/>
                  <p:pic>
                    <p:nvPicPr>
                      <p:cNvPr id="0" name=""/>
                      <p:cNvPicPr/>
                      <p:nvPr/>
                    </p:nvPicPr>
                    <p:blipFill>
                      <a:blip r:embed="rId5"/>
                      <a:stretch>
                        <a:fillRect/>
                      </a:stretch>
                    </p:blipFill>
                    <p:spPr>
                      <a:xfrm>
                        <a:off x="384158" y="1219200"/>
                        <a:ext cx="8226442" cy="5029200"/>
                      </a:xfrm>
                      <a:prstGeom prst="rect">
                        <a:avLst/>
                      </a:prstGeom>
                    </p:spPr>
                  </p:pic>
                </p:oleObj>
              </mc:Fallback>
            </mc:AlternateContent>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Content Placeholder 5" descr="AEL LOGO.bmp">
            <a:extLst>
              <a:ext uri="{FF2B5EF4-FFF2-40B4-BE49-F238E27FC236}">
                <a16:creationId xmlns:a16="http://schemas.microsoft.com/office/drawing/2014/main" id="{2D1DCCD9-7DF4-4044-A4F4-7BBE728FD5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hart 7">
            <a:extLst>
              <a:ext uri="{FF2B5EF4-FFF2-40B4-BE49-F238E27FC236}">
                <a16:creationId xmlns:a16="http://schemas.microsoft.com/office/drawing/2014/main" id="{3F79C341-1BB3-416E-B2A6-377123D9A324}"/>
              </a:ext>
            </a:extLst>
          </p:cNvPr>
          <p:cNvGraphicFramePr>
            <a:graphicFrameLocks/>
          </p:cNvGraphicFramePr>
          <p:nvPr>
            <p:extLst>
              <p:ext uri="{D42A27DB-BD31-4B8C-83A1-F6EECF244321}">
                <p14:modId xmlns:p14="http://schemas.microsoft.com/office/powerpoint/2010/main" val="4099668707"/>
              </p:ext>
            </p:extLst>
          </p:nvPr>
        </p:nvGraphicFramePr>
        <p:xfrm>
          <a:off x="1447800" y="962712"/>
          <a:ext cx="5486400" cy="2667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2D4355B-82C0-4E4F-ACC7-CF688617C10B}"/>
              </a:ext>
            </a:extLst>
          </p:cNvPr>
          <p:cNvGraphicFramePr>
            <a:graphicFrameLocks/>
          </p:cNvGraphicFramePr>
          <p:nvPr>
            <p:extLst>
              <p:ext uri="{D42A27DB-BD31-4B8C-83A1-F6EECF244321}">
                <p14:modId xmlns:p14="http://schemas.microsoft.com/office/powerpoint/2010/main" val="864996610"/>
              </p:ext>
            </p:extLst>
          </p:nvPr>
        </p:nvGraphicFramePr>
        <p:xfrm>
          <a:off x="381000" y="3886200"/>
          <a:ext cx="3962400" cy="2761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FCA292E8-1FFB-4DF5-AC27-009F3886FE93}"/>
              </a:ext>
            </a:extLst>
          </p:cNvPr>
          <p:cNvGraphicFramePr>
            <a:graphicFrameLocks/>
          </p:cNvGraphicFramePr>
          <p:nvPr>
            <p:extLst>
              <p:ext uri="{D42A27DB-BD31-4B8C-83A1-F6EECF244321}">
                <p14:modId xmlns:p14="http://schemas.microsoft.com/office/powerpoint/2010/main" val="2031779624"/>
              </p:ext>
            </p:extLst>
          </p:nvPr>
        </p:nvGraphicFramePr>
        <p:xfrm>
          <a:off x="4572001" y="3906624"/>
          <a:ext cx="4191000" cy="275113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5D23324-1B23-42DE-A647-0E80FDB4EB4F}"/>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2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ISSUES OF POWER SECTOR</a:t>
            </a:r>
            <a:endParaRPr lang="en-US" sz="2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
        <p:nvSpPr>
          <p:cNvPr id="5" name="TextBox 4">
            <a:extLst>
              <a:ext uri="{FF2B5EF4-FFF2-40B4-BE49-F238E27FC236}">
                <a16:creationId xmlns:a16="http://schemas.microsoft.com/office/drawing/2014/main" id="{EF468C19-E5C7-47D3-8B5A-A110C4EDB007}"/>
              </a:ext>
            </a:extLst>
          </p:cNvPr>
          <p:cNvSpPr txBox="1"/>
          <p:nvPr/>
        </p:nvSpPr>
        <p:spPr>
          <a:xfrm>
            <a:off x="857250" y="1676400"/>
            <a:ext cx="7429500" cy="4524315"/>
          </a:xfrm>
          <a:prstGeom prst="rect">
            <a:avLst/>
          </a:prstGeom>
          <a:noFill/>
        </p:spPr>
        <p:txBody>
          <a:bodyPr wrap="square" rtlCol="0">
            <a:spAutoFit/>
          </a:bodyPr>
          <a:lstStyle/>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High cost of </a:t>
            </a:r>
            <a:r>
              <a:rPr lang="en-US" dirty="0">
                <a:solidFill>
                  <a:srgbClr val="002060"/>
                </a:solidFill>
                <a:cs typeface="Arial" panose="020B0604020202020204" pitchFamily="34" charset="0"/>
              </a:rPr>
              <a:t>electricity</a:t>
            </a: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Circular debt</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Under-utilization of ‘Take or Pay’ power plants</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In- efficient public sector power generation (GENCOs) plants</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Use of cheaper gas fuel by in-efficient plants</a:t>
            </a:r>
          </a:p>
          <a:p>
            <a:pPr algn="just" eaLnBrk="1" fontAlgn="auto" hangingPunct="1">
              <a:spcAft>
                <a:spcPts val="0"/>
              </a:spcAft>
              <a:buFont typeface="Wingdings" pitchFamily="2" charset="2"/>
              <a:buChar char="Ø"/>
              <a:defRPr/>
            </a:pPr>
            <a:endParaRPr lang="en-US" sz="2400" dirty="0">
              <a:solidFill>
                <a:srgbClr val="002060"/>
              </a:solidFill>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cs typeface="Arial" panose="020B0604020202020204" pitchFamily="34" charset="0"/>
              </a:rPr>
              <a:t>Non-availability of RLNG to power plants</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cs typeface="Arial" panose="020B0604020202020204" pitchFamily="34" charset="0"/>
              </a:rPr>
              <a:t>Centralized control of DISCOs and GENCOs</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274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2E2F99-91D0-417E-85A8-D4AA54D47C83}"/>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2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ISSUES OF POWER SECTOR</a:t>
            </a:r>
            <a:endParaRPr lang="en-US" sz="2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
        <p:nvSpPr>
          <p:cNvPr id="5" name="TextBox 4">
            <a:extLst>
              <a:ext uri="{FF2B5EF4-FFF2-40B4-BE49-F238E27FC236}">
                <a16:creationId xmlns:a16="http://schemas.microsoft.com/office/drawing/2014/main" id="{DA2C935D-268B-40FC-B743-702984169D96}"/>
              </a:ext>
            </a:extLst>
          </p:cNvPr>
          <p:cNvSpPr txBox="1"/>
          <p:nvPr/>
        </p:nvSpPr>
        <p:spPr>
          <a:xfrm>
            <a:off x="914400" y="1295400"/>
            <a:ext cx="7413964" cy="2862322"/>
          </a:xfrm>
          <a:prstGeom prst="rect">
            <a:avLst/>
          </a:prstGeom>
          <a:noFill/>
        </p:spPr>
        <p:txBody>
          <a:bodyPr wrap="square">
            <a:spAutoFit/>
          </a:bodyPr>
          <a:lstStyle/>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In-adequate infrastructure b</a:t>
            </a:r>
            <a:r>
              <a:rPr lang="en-US" dirty="0">
                <a:solidFill>
                  <a:srgbClr val="002060"/>
                </a:solidFill>
                <a:cs typeface="Arial" panose="020B0604020202020204" pitchFamily="34" charset="0"/>
              </a:rPr>
              <a:t>etween NTDC and K-Electric system for import/export of electric power beyond 650 MW</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Ineffective </a:t>
            </a:r>
            <a:r>
              <a:rPr lang="en-US" dirty="0">
                <a:solidFill>
                  <a:srgbClr val="002060"/>
                </a:solidFill>
                <a:cs typeface="Arial" panose="020B0604020202020204" pitchFamily="34" charset="0"/>
              </a:rPr>
              <a:t>demand side management.</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cs typeface="Arial" panose="020B0604020202020204" pitchFamily="34" charset="0"/>
              </a:rPr>
              <a:t>Higher Transmission and Distribution losses</a:t>
            </a:r>
          </a:p>
          <a:p>
            <a:pPr algn="just" eaLnBrk="1" fontAlgn="auto" hangingPunct="1">
              <a:spcAft>
                <a:spcPts val="0"/>
              </a:spcAft>
              <a:buFont typeface="Wingdings" pitchFamily="2" charset="2"/>
              <a:buChar char="Ø"/>
              <a:defRPr/>
            </a:pPr>
            <a:endParaRPr lang="en-US" sz="2400"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cs typeface="Arial" panose="020B0604020202020204" pitchFamily="34" charset="0"/>
              </a:rPr>
              <a:t>Low recoveries of DISCOs</a:t>
            </a: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1290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CDC7A36-6A7D-47C4-AE71-D85C877943BB}"/>
              </a:ext>
            </a:extLst>
          </p:cNvPr>
          <p:cNvSpPr>
            <a:spLocks noChangeArrowheads="1"/>
          </p:cNvSpPr>
          <p:nvPr/>
        </p:nvSpPr>
        <p:spPr bwMode="auto">
          <a:xfrm>
            <a:off x="0" y="6658"/>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2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COUNTRYWIDE GENERATION CAPACITY</a:t>
            </a:r>
            <a:endParaRPr lang="en-US" sz="2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graphicFrame>
        <p:nvGraphicFramePr>
          <p:cNvPr id="6" name="Chart 5">
            <a:extLst>
              <a:ext uri="{FF2B5EF4-FFF2-40B4-BE49-F238E27FC236}">
                <a16:creationId xmlns:a16="http://schemas.microsoft.com/office/drawing/2014/main" id="{5A3F7413-663E-4DA1-9DDD-6A43C55CAAD6}"/>
              </a:ext>
            </a:extLst>
          </p:cNvPr>
          <p:cNvGraphicFramePr>
            <a:graphicFrameLocks/>
          </p:cNvGraphicFramePr>
          <p:nvPr>
            <p:extLst>
              <p:ext uri="{D42A27DB-BD31-4B8C-83A1-F6EECF244321}">
                <p14:modId xmlns:p14="http://schemas.microsoft.com/office/powerpoint/2010/main" val="2359826511"/>
              </p:ext>
            </p:extLst>
          </p:nvPr>
        </p:nvGraphicFramePr>
        <p:xfrm>
          <a:off x="761999" y="3657600"/>
          <a:ext cx="7391403"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a:extLst>
              <a:ext uri="{FF2B5EF4-FFF2-40B4-BE49-F238E27FC236}">
                <a16:creationId xmlns:a16="http://schemas.microsoft.com/office/drawing/2014/main" id="{F664C993-7FDD-47C4-823B-320E0A67C147}"/>
              </a:ext>
            </a:extLst>
          </p:cNvPr>
          <p:cNvGraphicFramePr>
            <a:graphicFrameLocks noGrp="1"/>
          </p:cNvGraphicFramePr>
          <p:nvPr>
            <p:ph idx="1"/>
            <p:extLst>
              <p:ext uri="{D42A27DB-BD31-4B8C-83A1-F6EECF244321}">
                <p14:modId xmlns:p14="http://schemas.microsoft.com/office/powerpoint/2010/main" val="3364081981"/>
              </p:ext>
            </p:extLst>
          </p:nvPr>
        </p:nvGraphicFramePr>
        <p:xfrm>
          <a:off x="800100" y="838200"/>
          <a:ext cx="7543801" cy="2667000"/>
        </p:xfrm>
        <a:graphic>
          <a:graphicData uri="http://schemas.openxmlformats.org/drawingml/2006/table">
            <a:tbl>
              <a:tblPr/>
              <a:tblGrid>
                <a:gridCol w="2920583">
                  <a:extLst>
                    <a:ext uri="{9D8B030D-6E8A-4147-A177-3AD203B41FA5}">
                      <a16:colId xmlns:a16="http://schemas.microsoft.com/office/drawing/2014/main" val="3169173696"/>
                    </a:ext>
                  </a:extLst>
                </a:gridCol>
                <a:gridCol w="927517">
                  <a:extLst>
                    <a:ext uri="{9D8B030D-6E8A-4147-A177-3AD203B41FA5}">
                      <a16:colId xmlns:a16="http://schemas.microsoft.com/office/drawing/2014/main" val="3826605906"/>
                    </a:ext>
                  </a:extLst>
                </a:gridCol>
                <a:gridCol w="928399">
                  <a:extLst>
                    <a:ext uri="{9D8B030D-6E8A-4147-A177-3AD203B41FA5}">
                      <a16:colId xmlns:a16="http://schemas.microsoft.com/office/drawing/2014/main" val="3809375860"/>
                    </a:ext>
                  </a:extLst>
                </a:gridCol>
                <a:gridCol w="927958">
                  <a:extLst>
                    <a:ext uri="{9D8B030D-6E8A-4147-A177-3AD203B41FA5}">
                      <a16:colId xmlns:a16="http://schemas.microsoft.com/office/drawing/2014/main" val="3723345044"/>
                    </a:ext>
                  </a:extLst>
                </a:gridCol>
                <a:gridCol w="919672">
                  <a:extLst>
                    <a:ext uri="{9D8B030D-6E8A-4147-A177-3AD203B41FA5}">
                      <a16:colId xmlns:a16="http://schemas.microsoft.com/office/drawing/2014/main" val="707464049"/>
                    </a:ext>
                  </a:extLst>
                </a:gridCol>
                <a:gridCol w="919672">
                  <a:extLst>
                    <a:ext uri="{9D8B030D-6E8A-4147-A177-3AD203B41FA5}">
                      <a16:colId xmlns:a16="http://schemas.microsoft.com/office/drawing/2014/main" val="1013245243"/>
                    </a:ext>
                  </a:extLst>
                </a:gridCol>
              </a:tblGrid>
              <a:tr h="213604">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200" b="0" i="1" u="none" strike="noStrike" dirty="0">
                          <a:solidFill>
                            <a:srgbClr val="000000"/>
                          </a:solidFill>
                          <a:effectLst/>
                          <a:latin typeface="Arial" panose="020B0604020202020204" pitchFamily="34" charset="0"/>
                        </a:rPr>
                        <a:t>figures in Mega Watts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040681348"/>
                  </a:ext>
                </a:extLst>
              </a:tr>
              <a:tr h="396693">
                <a:tc>
                  <a:txBody>
                    <a:bodyPr/>
                    <a:lstStyle/>
                    <a:p>
                      <a:pPr algn="ctr" fontAlgn="b"/>
                      <a:r>
                        <a:rPr lang="en-US" sz="1200" b="1" i="0" u="none" strike="noStrike" dirty="0">
                          <a:solidFill>
                            <a:srgbClr val="000000"/>
                          </a:solidFill>
                          <a:effectLst/>
                          <a:latin typeface="Arial" panose="020B0604020202020204" pitchFamily="34" charset="0"/>
                        </a:rPr>
                        <a:t>As at June 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200" b="1" i="0" u="none" strike="noStrike" dirty="0">
                          <a:solidFill>
                            <a:srgbClr val="000000"/>
                          </a:solidFill>
                          <a:effectLst/>
                          <a:latin typeface="Arial" panose="020B060402020202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200" b="1" i="0" u="none" strike="noStrike" dirty="0">
                          <a:solidFill>
                            <a:srgbClr val="000000"/>
                          </a:solidFill>
                          <a:effectLst/>
                          <a:latin typeface="Arial" panose="020B060402020202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2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200" b="1" i="0" u="none" strike="noStrike" dirty="0">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200" b="1" i="0" u="none" strike="noStrike" dirty="0">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328487463"/>
                  </a:ext>
                </a:extLst>
              </a:tr>
              <a:tr h="406865">
                <a:tc>
                  <a:txBody>
                    <a:bodyPr/>
                    <a:lstStyle/>
                    <a:p>
                      <a:pPr algn="ctr" fontAlgn="b"/>
                      <a:r>
                        <a:rPr lang="en-US" sz="1200" b="0" i="0" u="none" strike="noStrike" dirty="0">
                          <a:solidFill>
                            <a:srgbClr val="000000"/>
                          </a:solidFill>
                          <a:effectLst/>
                          <a:latin typeface="Arial" panose="020B0604020202020204" pitchFamily="34" charset="0"/>
                        </a:rPr>
                        <a:t>Hydel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7,116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7,116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8,713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9,761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9,861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621702"/>
                  </a:ext>
                </a:extLst>
              </a:tr>
              <a:tr h="406865">
                <a:tc>
                  <a:txBody>
                    <a:bodyPr/>
                    <a:lstStyle/>
                    <a:p>
                      <a:pPr algn="ctr" fontAlgn="b"/>
                      <a:r>
                        <a:rPr lang="en-US" sz="1200" b="0" i="0" u="none" strike="noStrike" dirty="0">
                          <a:solidFill>
                            <a:srgbClr val="000000"/>
                          </a:solidFill>
                          <a:effectLst/>
                          <a:latin typeface="Arial" panose="020B0604020202020204" pitchFamily="34" charset="0"/>
                        </a:rPr>
                        <a:t>Thermal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16,701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18,989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24,020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25,670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25,244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959005"/>
                  </a:ext>
                </a:extLst>
              </a:tr>
              <a:tr h="406865">
                <a:tc>
                  <a:txBody>
                    <a:bodyPr/>
                    <a:lstStyle/>
                    <a:p>
                      <a:pPr algn="ctr" fontAlgn="b"/>
                      <a:r>
                        <a:rPr lang="en-US" sz="1200" b="0" i="0" u="none" strike="noStrike">
                          <a:solidFill>
                            <a:srgbClr val="000000"/>
                          </a:solidFill>
                          <a:effectLst/>
                          <a:latin typeface="Arial" panose="020B0604020202020204" pitchFamily="34" charset="0"/>
                        </a:rPr>
                        <a:t>Nuclear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752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1,142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1,467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1,467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1,467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8616796"/>
                  </a:ext>
                </a:extLst>
              </a:tr>
              <a:tr h="406865">
                <a:tc>
                  <a:txBody>
                    <a:bodyPr/>
                    <a:lstStyle/>
                    <a:p>
                      <a:pPr algn="ctr" fontAlgn="b"/>
                      <a:r>
                        <a:rPr lang="en-US" sz="1200" b="0" i="0" u="none" strike="noStrike">
                          <a:solidFill>
                            <a:srgbClr val="000000"/>
                          </a:solidFill>
                          <a:effectLst/>
                          <a:latin typeface="Arial" panose="020B0604020202020204" pitchFamily="34" charset="0"/>
                        </a:rPr>
                        <a:t>Renewable Energy ( Wind, Solar &amp; Bagasse)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852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1,465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1,779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2,097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2,147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99709"/>
                  </a:ext>
                </a:extLst>
              </a:tr>
              <a:tr h="205467">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1905466"/>
                  </a:ext>
                </a:extLst>
              </a:tr>
              <a:tr h="223776">
                <a:tc>
                  <a:txBody>
                    <a:bodyPr/>
                    <a:lstStyle/>
                    <a:p>
                      <a:pPr algn="l" fontAlgn="b"/>
                      <a:r>
                        <a:rPr lang="en-US" sz="1200" b="1" i="0" u="none" strike="noStrike">
                          <a:solidFill>
                            <a:srgbClr val="000000"/>
                          </a:solidFill>
                          <a:effectLst/>
                          <a:latin typeface="Arial" panose="020B0604020202020204" pitchFamily="34" charset="0"/>
                        </a:rPr>
                        <a:t>TOTAL</a:t>
                      </a: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Arial" panose="020B0604020202020204" pitchFamily="34" charset="0"/>
                        </a:rPr>
                        <a:t>   25,421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Arial" panose="020B0604020202020204" pitchFamily="34" charset="0"/>
                        </a:rPr>
                        <a:t>   28,712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Arial" panose="020B0604020202020204" pitchFamily="34" charset="0"/>
                        </a:rPr>
                        <a:t>   35,979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Arial" panose="020B0604020202020204" pitchFamily="34" charset="0"/>
                        </a:rPr>
                        <a:t>   38,995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Arial" panose="020B0604020202020204" pitchFamily="34" charset="0"/>
                        </a:rPr>
                        <a:t>   38,719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759424440"/>
                  </a:ext>
                </a:extLst>
              </a:tr>
            </a:tbl>
          </a:graphicData>
        </a:graphic>
      </p:graphicFrame>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0AFBB50-6350-458B-A06D-EFF5AD8C28F8}"/>
              </a:ext>
            </a:extLst>
          </p:cNvPr>
          <p:cNvGraphicFramePr>
            <a:graphicFrameLocks noGrp="1"/>
          </p:cNvGraphicFramePr>
          <p:nvPr>
            <p:ph idx="1"/>
            <p:extLst>
              <p:ext uri="{D42A27DB-BD31-4B8C-83A1-F6EECF244321}">
                <p14:modId xmlns:p14="http://schemas.microsoft.com/office/powerpoint/2010/main" val="1318405061"/>
              </p:ext>
            </p:extLst>
          </p:nvPr>
        </p:nvGraphicFramePr>
        <p:xfrm>
          <a:off x="914400" y="712946"/>
          <a:ext cx="7581900" cy="3156585"/>
        </p:xfrm>
        <a:graphic>
          <a:graphicData uri="http://schemas.openxmlformats.org/drawingml/2006/table">
            <a:tbl>
              <a:tblPr/>
              <a:tblGrid>
                <a:gridCol w="2317486">
                  <a:extLst>
                    <a:ext uri="{9D8B030D-6E8A-4147-A177-3AD203B41FA5}">
                      <a16:colId xmlns:a16="http://schemas.microsoft.com/office/drawing/2014/main" val="311390436"/>
                    </a:ext>
                  </a:extLst>
                </a:gridCol>
                <a:gridCol w="1055426">
                  <a:extLst>
                    <a:ext uri="{9D8B030D-6E8A-4147-A177-3AD203B41FA5}">
                      <a16:colId xmlns:a16="http://schemas.microsoft.com/office/drawing/2014/main" val="3410903771"/>
                    </a:ext>
                  </a:extLst>
                </a:gridCol>
                <a:gridCol w="1055426">
                  <a:extLst>
                    <a:ext uri="{9D8B030D-6E8A-4147-A177-3AD203B41FA5}">
                      <a16:colId xmlns:a16="http://schemas.microsoft.com/office/drawing/2014/main" val="2976650966"/>
                    </a:ext>
                  </a:extLst>
                </a:gridCol>
                <a:gridCol w="1055426">
                  <a:extLst>
                    <a:ext uri="{9D8B030D-6E8A-4147-A177-3AD203B41FA5}">
                      <a16:colId xmlns:a16="http://schemas.microsoft.com/office/drawing/2014/main" val="1412483317"/>
                    </a:ext>
                  </a:extLst>
                </a:gridCol>
                <a:gridCol w="1049068">
                  <a:extLst>
                    <a:ext uri="{9D8B030D-6E8A-4147-A177-3AD203B41FA5}">
                      <a16:colId xmlns:a16="http://schemas.microsoft.com/office/drawing/2014/main" val="718111005"/>
                    </a:ext>
                  </a:extLst>
                </a:gridCol>
                <a:gridCol w="1049068">
                  <a:extLst>
                    <a:ext uri="{9D8B030D-6E8A-4147-A177-3AD203B41FA5}">
                      <a16:colId xmlns:a16="http://schemas.microsoft.com/office/drawing/2014/main" val="1846534490"/>
                    </a:ext>
                  </a:extLst>
                </a:gridCol>
              </a:tblGrid>
              <a:tr h="247650">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b"/>
                      <a:r>
                        <a:rPr lang="en-US" sz="1100" b="0" i="1" u="none" strike="noStrike">
                          <a:solidFill>
                            <a:srgbClr val="000000"/>
                          </a:solidFill>
                          <a:effectLst/>
                          <a:latin typeface="Arial" panose="020B0604020202020204" pitchFamily="34" charset="0"/>
                        </a:rPr>
                        <a:t>Figures in GWh</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53360811"/>
                  </a:ext>
                </a:extLst>
              </a:tr>
              <a:tr h="411004">
                <a:tc>
                  <a:txBody>
                    <a:bodyPr/>
                    <a:lstStyle/>
                    <a:p>
                      <a:pPr algn="ctr" fontAlgn="b"/>
                      <a:r>
                        <a:rPr lang="en-US" sz="1400" b="1" i="0" u="none" strike="noStrike" dirty="0">
                          <a:solidFill>
                            <a:srgbClr val="000000"/>
                          </a:solidFill>
                          <a:effectLst/>
                          <a:latin typeface="Arial" panose="020B0604020202020204" pitchFamily="34" charset="0"/>
                        </a:rPr>
                        <a:t>Electricity Generation by 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dirty="0">
                          <a:solidFill>
                            <a:srgbClr val="000000"/>
                          </a:solidFill>
                          <a:effectLst/>
                          <a:latin typeface="Arial" panose="020B060402020202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dirty="0">
                          <a:solidFill>
                            <a:srgbClr val="000000"/>
                          </a:solidFill>
                          <a:effectLst/>
                          <a:latin typeface="Arial" panose="020B060402020202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dirty="0">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dirty="0">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983301025"/>
                  </a:ext>
                </a:extLst>
              </a:tr>
              <a:tr h="419100">
                <a:tc>
                  <a:txBody>
                    <a:bodyPr/>
                    <a:lstStyle/>
                    <a:p>
                      <a:pPr algn="ctr" fontAlgn="b"/>
                      <a:r>
                        <a:rPr lang="en-US" sz="1200" b="0" i="0" u="none" strike="noStrike" dirty="0">
                          <a:solidFill>
                            <a:srgbClr val="000000"/>
                          </a:solidFill>
                          <a:effectLst/>
                          <a:latin typeface="Arial" panose="020B0604020202020204" pitchFamily="34" charset="0"/>
                        </a:rPr>
                        <a:t>Hydel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34,554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32,079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28,069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33,096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38,988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966524"/>
                  </a:ext>
                </a:extLst>
              </a:tr>
              <a:tr h="419100">
                <a:tc>
                  <a:txBody>
                    <a:bodyPr/>
                    <a:lstStyle/>
                    <a:p>
                      <a:pPr algn="ctr" fontAlgn="b"/>
                      <a:r>
                        <a:rPr lang="en-US" sz="1200" b="0" i="0" u="none" strike="noStrike">
                          <a:solidFill>
                            <a:srgbClr val="000000"/>
                          </a:solidFill>
                          <a:effectLst/>
                          <a:latin typeface="Arial" panose="020B0604020202020204" pitchFamily="34" charset="0"/>
                        </a:rPr>
                        <a:t>Thermal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73,672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78,818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92,011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89,403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81,555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045838"/>
                  </a:ext>
                </a:extLst>
              </a:tr>
              <a:tr h="419100">
                <a:tc>
                  <a:txBody>
                    <a:bodyPr/>
                    <a:lstStyle/>
                    <a:p>
                      <a:pPr algn="ctr" fontAlgn="b"/>
                      <a:r>
                        <a:rPr lang="en-US" sz="1200" b="0" i="0" u="none" strike="noStrike">
                          <a:solidFill>
                            <a:srgbClr val="000000"/>
                          </a:solidFill>
                          <a:effectLst/>
                          <a:latin typeface="Arial" panose="020B0604020202020204" pitchFamily="34" charset="0"/>
                        </a:rPr>
                        <a:t>Nuclear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4,216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6,278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9,051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9,136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9,898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106859"/>
                  </a:ext>
                </a:extLst>
              </a:tr>
              <a:tr h="419100">
                <a:tc>
                  <a:txBody>
                    <a:bodyPr/>
                    <a:lstStyle/>
                    <a:p>
                      <a:pPr algn="ctr" fontAlgn="b"/>
                      <a:r>
                        <a:rPr lang="en-US" sz="1200" b="0" i="0" u="none" strike="noStrike">
                          <a:solidFill>
                            <a:srgbClr val="000000"/>
                          </a:solidFill>
                          <a:effectLst/>
                          <a:latin typeface="Arial" panose="020B0604020202020204" pitchFamily="34" charset="0"/>
                        </a:rPr>
                        <a:t>Import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463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496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555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487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514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13594"/>
                  </a:ext>
                </a:extLst>
              </a:tr>
              <a:tr h="419100">
                <a:tc>
                  <a:txBody>
                    <a:bodyPr/>
                    <a:lstStyle/>
                    <a:p>
                      <a:pPr algn="ctr" fontAlgn="b"/>
                      <a:r>
                        <a:rPr lang="en-US" sz="1200" b="0" i="0" u="none" strike="noStrike">
                          <a:solidFill>
                            <a:srgbClr val="000000"/>
                          </a:solidFill>
                          <a:effectLst/>
                          <a:latin typeface="Arial" panose="020B0604020202020204" pitchFamily="34" charset="0"/>
                        </a:rPr>
                        <a:t>Renewable Energy ( Wind, Solar &amp; Bagasse)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1,187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2,950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              3,907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4,898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              4,305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583066"/>
                  </a:ext>
                </a:extLst>
              </a:tr>
              <a:tr h="66675">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404463"/>
                  </a:ext>
                </a:extLst>
              </a:tr>
              <a:tr h="200025">
                <a:tc>
                  <a:txBody>
                    <a:bodyPr/>
                    <a:lstStyle/>
                    <a:p>
                      <a:pPr algn="ctr" fontAlgn="b"/>
                      <a:r>
                        <a:rPr lang="en-US" sz="1100" b="1" i="0" u="none" strike="noStrike">
                          <a:solidFill>
                            <a:srgbClr val="000000"/>
                          </a:solidFill>
                          <a:effectLst/>
                          <a:latin typeface="Arial" panose="020B0604020202020204" pitchFamily="34" charset="0"/>
                        </a:rPr>
                        <a:t>TOTAL</a:t>
                      </a: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Arial" panose="020B0604020202020204" pitchFamily="34" charset="0"/>
                        </a:rPr>
                        <a:t>            114,093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panose="020B0604020202020204" pitchFamily="34" charset="0"/>
                        </a:rPr>
                        <a:t>            120,622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panose="020B0604020202020204" pitchFamily="34" charset="0"/>
                        </a:rPr>
                        <a:t>            133,593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panose="020B0604020202020204" pitchFamily="34" charset="0"/>
                        </a:rPr>
                        <a:t>            137,019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rPr>
                        <a:t>            135,259 </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7203524"/>
                  </a:ext>
                </a:extLst>
              </a:tr>
            </a:tbl>
          </a:graphicData>
        </a:graphic>
      </p:graphicFrame>
      <p:sp>
        <p:nvSpPr>
          <p:cNvPr id="5" name="Rectangle 2">
            <a:extLst>
              <a:ext uri="{FF2B5EF4-FFF2-40B4-BE49-F238E27FC236}">
                <a16:creationId xmlns:a16="http://schemas.microsoft.com/office/drawing/2014/main" id="{65C955A0-C5FE-4CC8-8631-CBE7BF79AD0E}"/>
              </a:ext>
            </a:extLst>
          </p:cNvPr>
          <p:cNvSpPr>
            <a:spLocks noChangeArrowheads="1"/>
          </p:cNvSpPr>
          <p:nvPr/>
        </p:nvSpPr>
        <p:spPr bwMode="auto">
          <a:xfrm>
            <a:off x="19050" y="12383"/>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2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COUNTRYWIDE GENERATION BY TYPE</a:t>
            </a:r>
            <a:endParaRPr lang="en-US" sz="2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graphicFrame>
        <p:nvGraphicFramePr>
          <p:cNvPr id="7" name="Chart 6">
            <a:extLst>
              <a:ext uri="{FF2B5EF4-FFF2-40B4-BE49-F238E27FC236}">
                <a16:creationId xmlns:a16="http://schemas.microsoft.com/office/drawing/2014/main" id="{29F7B57A-3A97-497B-B5E4-4835B39E8D1F}"/>
              </a:ext>
            </a:extLst>
          </p:cNvPr>
          <p:cNvGraphicFramePr>
            <a:graphicFrameLocks/>
          </p:cNvGraphicFramePr>
          <p:nvPr>
            <p:extLst>
              <p:ext uri="{D42A27DB-BD31-4B8C-83A1-F6EECF244321}">
                <p14:modId xmlns:p14="http://schemas.microsoft.com/office/powerpoint/2010/main" val="2124931582"/>
              </p:ext>
            </p:extLst>
          </p:nvPr>
        </p:nvGraphicFramePr>
        <p:xfrm>
          <a:off x="1600200" y="4038599"/>
          <a:ext cx="6324600" cy="2667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643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78F196E-D36A-4F47-B6AD-DEE9FDEADA50}"/>
              </a:ext>
            </a:extLst>
          </p:cNvPr>
          <p:cNvSpPr>
            <a:spLocks noChangeArrowheads="1"/>
          </p:cNvSpPr>
          <p:nvPr/>
        </p:nvSpPr>
        <p:spPr bwMode="auto">
          <a:xfrm>
            <a:off x="0" y="0"/>
            <a:ext cx="9135794"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28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INSTALLED CAPACITY VS DEMAND</a:t>
            </a:r>
            <a:endParaRPr lang="en-US" sz="28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graphicFrame>
        <p:nvGraphicFramePr>
          <p:cNvPr id="3" name="Table 2">
            <a:extLst>
              <a:ext uri="{FF2B5EF4-FFF2-40B4-BE49-F238E27FC236}">
                <a16:creationId xmlns:a16="http://schemas.microsoft.com/office/drawing/2014/main" id="{245345CA-279C-4408-93DB-A983FEB2416D}"/>
              </a:ext>
            </a:extLst>
          </p:cNvPr>
          <p:cNvGraphicFramePr>
            <a:graphicFrameLocks noGrp="1"/>
          </p:cNvGraphicFramePr>
          <p:nvPr>
            <p:extLst>
              <p:ext uri="{D42A27DB-BD31-4B8C-83A1-F6EECF244321}">
                <p14:modId xmlns:p14="http://schemas.microsoft.com/office/powerpoint/2010/main" val="684220358"/>
              </p:ext>
            </p:extLst>
          </p:nvPr>
        </p:nvGraphicFramePr>
        <p:xfrm>
          <a:off x="533400" y="990600"/>
          <a:ext cx="8077199" cy="1752600"/>
        </p:xfrm>
        <a:graphic>
          <a:graphicData uri="http://schemas.openxmlformats.org/drawingml/2006/table">
            <a:tbl>
              <a:tblPr/>
              <a:tblGrid>
                <a:gridCol w="2715511">
                  <a:extLst>
                    <a:ext uri="{9D8B030D-6E8A-4147-A177-3AD203B41FA5}">
                      <a16:colId xmlns:a16="http://schemas.microsoft.com/office/drawing/2014/main" val="1401572376"/>
                    </a:ext>
                  </a:extLst>
                </a:gridCol>
                <a:gridCol w="1170944">
                  <a:extLst>
                    <a:ext uri="{9D8B030D-6E8A-4147-A177-3AD203B41FA5}">
                      <a16:colId xmlns:a16="http://schemas.microsoft.com/office/drawing/2014/main" val="2052875959"/>
                    </a:ext>
                  </a:extLst>
                </a:gridCol>
                <a:gridCol w="1047686">
                  <a:extLst>
                    <a:ext uri="{9D8B030D-6E8A-4147-A177-3AD203B41FA5}">
                      <a16:colId xmlns:a16="http://schemas.microsoft.com/office/drawing/2014/main" val="2091194285"/>
                    </a:ext>
                  </a:extLst>
                </a:gridCol>
                <a:gridCol w="1047686">
                  <a:extLst>
                    <a:ext uri="{9D8B030D-6E8A-4147-A177-3AD203B41FA5}">
                      <a16:colId xmlns:a16="http://schemas.microsoft.com/office/drawing/2014/main" val="3328625709"/>
                    </a:ext>
                  </a:extLst>
                </a:gridCol>
                <a:gridCol w="1047686">
                  <a:extLst>
                    <a:ext uri="{9D8B030D-6E8A-4147-A177-3AD203B41FA5}">
                      <a16:colId xmlns:a16="http://schemas.microsoft.com/office/drawing/2014/main" val="4125532253"/>
                    </a:ext>
                  </a:extLst>
                </a:gridCol>
                <a:gridCol w="1047686">
                  <a:extLst>
                    <a:ext uri="{9D8B030D-6E8A-4147-A177-3AD203B41FA5}">
                      <a16:colId xmlns:a16="http://schemas.microsoft.com/office/drawing/2014/main" val="1617705892"/>
                    </a:ext>
                  </a:extLst>
                </a:gridCol>
              </a:tblGrid>
              <a:tr h="611070">
                <a:tc>
                  <a:txBody>
                    <a:bodyPr/>
                    <a:lstStyle/>
                    <a:p>
                      <a:pPr algn="ctr" fontAlgn="b"/>
                      <a:r>
                        <a:rPr lang="en-US" sz="1800" b="1" i="0" u="none" strike="noStrike" dirty="0">
                          <a:solidFill>
                            <a:srgbClr val="000000"/>
                          </a:solidFill>
                          <a:effectLst/>
                          <a:latin typeface="Arial" panose="020B0604020202020204" pitchFamily="34" charset="0"/>
                        </a:rPr>
                        <a:t>As at June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800" b="1" i="0" u="none" strike="noStrike">
                          <a:solidFill>
                            <a:srgbClr val="000000"/>
                          </a:solidFill>
                          <a:effectLst/>
                          <a:latin typeface="Arial" panose="020B0604020202020204" pitchFamily="34" charset="0"/>
                        </a:rPr>
                        <a:t>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800" b="1" i="0" u="none" strike="noStrike">
                          <a:solidFill>
                            <a:srgbClr val="000000"/>
                          </a:solidFill>
                          <a:effectLst/>
                          <a:latin typeface="Arial" panose="020B0604020202020204" pitchFamily="34" charset="0"/>
                        </a:rPr>
                        <a:t>2017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800" b="1" i="0" u="none" strike="noStrike">
                          <a:solidFill>
                            <a:srgbClr val="000000"/>
                          </a:solidFill>
                          <a:effectLst/>
                          <a:latin typeface="Arial" panose="020B0604020202020204" pitchFamily="34" charset="0"/>
                        </a:rPr>
                        <a:t>2018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800" b="1" i="0" u="none" strike="noStrike">
                          <a:solidFill>
                            <a:srgbClr val="000000"/>
                          </a:solidFill>
                          <a:effectLst/>
                          <a:latin typeface="Arial" panose="020B0604020202020204" pitchFamily="34" charset="0"/>
                        </a:rPr>
                        <a:t>2019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800" b="1" i="0" u="none" strike="noStrike" dirty="0">
                          <a:solidFill>
                            <a:srgbClr val="000000"/>
                          </a:solidFill>
                          <a:effectLst/>
                          <a:latin typeface="Arial" panose="020B0604020202020204" pitchFamily="34" charset="0"/>
                        </a:rPr>
                        <a:t>2020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657356758"/>
                  </a:ext>
                </a:extLst>
              </a:tr>
              <a:tr h="380510">
                <a:tc>
                  <a:txBody>
                    <a:bodyPr/>
                    <a:lstStyle/>
                    <a:p>
                      <a:pPr algn="l" fontAlgn="b"/>
                      <a:r>
                        <a:rPr lang="en-US" sz="1200" b="0" i="0" u="none" strike="noStrike" dirty="0">
                          <a:solidFill>
                            <a:srgbClr val="000000"/>
                          </a:solidFill>
                          <a:effectLst/>
                          <a:latin typeface="Arial" panose="020B0604020202020204" pitchFamily="34" charset="0"/>
                        </a:rPr>
                        <a:t> INSTALLED CAPACITY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25,421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28,712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35,979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38,995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38,719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832871"/>
                  </a:ext>
                </a:extLst>
              </a:tr>
              <a:tr h="380510">
                <a:tc>
                  <a:txBody>
                    <a:bodyPr/>
                    <a:lstStyle/>
                    <a:p>
                      <a:pPr algn="l" fontAlgn="b"/>
                      <a:r>
                        <a:rPr lang="en-US" sz="1200" b="0" i="0" u="none" strike="noStrike" dirty="0">
                          <a:solidFill>
                            <a:srgbClr val="000000"/>
                          </a:solidFill>
                          <a:effectLst/>
                          <a:latin typeface="Arial" panose="020B0604020202020204" pitchFamily="34" charset="0"/>
                        </a:rPr>
                        <a:t> DEMAND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26,462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27,560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28,830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28,369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rPr>
                        <a:t>       28,672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535881"/>
                  </a:ext>
                </a:extLst>
              </a:tr>
              <a:tr h="380510">
                <a:tc>
                  <a:txBody>
                    <a:bodyPr/>
                    <a:lstStyle/>
                    <a:p>
                      <a:pPr algn="l" fontAlgn="b"/>
                      <a:r>
                        <a:rPr lang="en-US" sz="1200" b="0" i="0" u="none" strike="noStrike">
                          <a:solidFill>
                            <a:srgbClr val="FF0000"/>
                          </a:solidFill>
                          <a:effectLst/>
                          <a:latin typeface="Arial" panose="020B0604020202020204" pitchFamily="34" charset="0"/>
                        </a:rPr>
                        <a:t>DIFFERENCE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FF0000"/>
                          </a:solidFill>
                          <a:effectLst/>
                          <a:latin typeface="Arial" panose="020B0604020202020204" pitchFamily="34" charset="0"/>
                        </a:rPr>
                        <a:t>           (1,041)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a:solidFill>
                            <a:srgbClr val="FF0000"/>
                          </a:solidFill>
                          <a:effectLst/>
                          <a:latin typeface="Arial" panose="020B0604020202020204" pitchFamily="34" charset="0"/>
                        </a:rPr>
                        <a:t>         1,152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a:solidFill>
                            <a:srgbClr val="FF0000"/>
                          </a:solidFill>
                          <a:effectLst/>
                          <a:latin typeface="Arial" panose="020B0604020202020204" pitchFamily="34" charset="0"/>
                        </a:rPr>
                        <a:t>         7,149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a:solidFill>
                            <a:srgbClr val="FF0000"/>
                          </a:solidFill>
                          <a:effectLst/>
                          <a:latin typeface="Arial" panose="020B0604020202020204" pitchFamily="34" charset="0"/>
                        </a:rPr>
                        <a:t>       10,626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Arial" panose="020B0604020202020204" pitchFamily="34" charset="0"/>
                        </a:rPr>
                        <a:t>       10,047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832273899"/>
                  </a:ext>
                </a:extLst>
              </a:tr>
            </a:tbl>
          </a:graphicData>
        </a:graphic>
      </p:graphicFrame>
      <p:graphicFrame>
        <p:nvGraphicFramePr>
          <p:cNvPr id="7" name="Chart 6">
            <a:extLst>
              <a:ext uri="{FF2B5EF4-FFF2-40B4-BE49-F238E27FC236}">
                <a16:creationId xmlns:a16="http://schemas.microsoft.com/office/drawing/2014/main" id="{9130BA56-9094-415A-AC02-F9BA1858D04D}"/>
              </a:ext>
            </a:extLst>
          </p:cNvPr>
          <p:cNvGraphicFramePr>
            <a:graphicFrameLocks/>
          </p:cNvGraphicFramePr>
          <p:nvPr>
            <p:extLst>
              <p:ext uri="{D42A27DB-BD31-4B8C-83A1-F6EECF244321}">
                <p14:modId xmlns:p14="http://schemas.microsoft.com/office/powerpoint/2010/main" val="3863030446"/>
              </p:ext>
            </p:extLst>
          </p:nvPr>
        </p:nvGraphicFramePr>
        <p:xfrm>
          <a:off x="990600" y="3200400"/>
          <a:ext cx="75438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9C66004-4B8B-4690-8494-E6A5D866E092}"/>
              </a:ext>
            </a:extLst>
          </p:cNvPr>
          <p:cNvSpPr>
            <a:spLocks noGrp="1"/>
          </p:cNvSpPr>
          <p:nvPr>
            <p:ph type="title"/>
          </p:nvPr>
        </p:nvSpPr>
        <p:spPr>
          <a:xfrm>
            <a:off x="228600" y="1752600"/>
            <a:ext cx="8915400" cy="3048000"/>
          </a:xfrm>
        </p:spPr>
        <p:txBody>
          <a:bodyPr/>
          <a:lstStyle/>
          <a:p>
            <a:pPr algn="ctr">
              <a:lnSpc>
                <a:spcPct val="150000"/>
              </a:lnSpc>
            </a:pPr>
            <a:r>
              <a:rPr lang="en-US" altLang="en-US" sz="3000" dirty="0">
                <a:solidFill>
                  <a:srgbClr val="00B050"/>
                </a:solidFill>
                <a:latin typeface="Arial" panose="020B0604020202020204" pitchFamily="34" charset="0"/>
                <a:cs typeface="Arial" panose="020B0604020202020204" pitchFamily="34" charset="0"/>
              </a:rPr>
              <a:t>CORPORATE BRIEFING SESSION- </a:t>
            </a:r>
            <a:br>
              <a:rPr lang="en-US" altLang="en-US" sz="3000" dirty="0">
                <a:solidFill>
                  <a:srgbClr val="00B050"/>
                </a:solidFill>
                <a:latin typeface="Arial" panose="020B0604020202020204" pitchFamily="34" charset="0"/>
                <a:cs typeface="Arial" panose="020B0604020202020204" pitchFamily="34" charset="0"/>
              </a:rPr>
            </a:br>
            <a:r>
              <a:rPr lang="en-US" altLang="en-US" sz="3000" dirty="0">
                <a:solidFill>
                  <a:srgbClr val="00B050"/>
                </a:solidFill>
                <a:latin typeface="Arial" panose="020B0604020202020204" pitchFamily="34" charset="0"/>
                <a:cs typeface="Arial" panose="020B0604020202020204" pitchFamily="34" charset="0"/>
              </a:rPr>
              <a:t> 18</a:t>
            </a:r>
            <a:r>
              <a:rPr lang="en-US" altLang="en-US" sz="3000" baseline="30000" dirty="0">
                <a:solidFill>
                  <a:srgbClr val="00B050"/>
                </a:solidFill>
                <a:latin typeface="Arial" panose="020B0604020202020204" pitchFamily="34" charset="0"/>
                <a:cs typeface="Arial" panose="020B0604020202020204" pitchFamily="34" charset="0"/>
              </a:rPr>
              <a:t>TH</a:t>
            </a:r>
            <a:r>
              <a:rPr lang="en-US" altLang="en-US" sz="3000" dirty="0">
                <a:solidFill>
                  <a:srgbClr val="00B050"/>
                </a:solidFill>
                <a:latin typeface="Arial" panose="020B0604020202020204" pitchFamily="34" charset="0"/>
                <a:cs typeface="Arial" panose="020B0604020202020204" pitchFamily="34" charset="0"/>
              </a:rPr>
              <a:t> November 2020</a:t>
            </a:r>
            <a:br>
              <a:rPr lang="en-US" altLang="en-US" sz="3000" dirty="0">
                <a:solidFill>
                  <a:srgbClr val="00B050"/>
                </a:solidFill>
                <a:latin typeface="Arial" panose="020B0604020202020204" pitchFamily="34" charset="0"/>
                <a:cs typeface="Arial" panose="020B0604020202020204" pitchFamily="34" charset="0"/>
              </a:rPr>
            </a:br>
            <a:br>
              <a:rPr lang="en-US" altLang="en-US" sz="3000" dirty="0">
                <a:solidFill>
                  <a:srgbClr val="00B050"/>
                </a:solidFill>
                <a:latin typeface="Arial" panose="020B0604020202020204" pitchFamily="34" charset="0"/>
                <a:cs typeface="Arial" panose="020B0604020202020204" pitchFamily="34" charset="0"/>
              </a:rPr>
            </a:br>
            <a:br>
              <a:rPr lang="en-US" altLang="en-US" sz="3000" dirty="0">
                <a:solidFill>
                  <a:srgbClr val="00B050"/>
                </a:solidFill>
                <a:latin typeface="Arial" panose="020B0604020202020204" pitchFamily="34" charset="0"/>
                <a:cs typeface="Arial" panose="020B0604020202020204" pitchFamily="34" charset="0"/>
              </a:rPr>
            </a:br>
            <a:br>
              <a:rPr lang="en-US" altLang="en-US" sz="3000" dirty="0">
                <a:solidFill>
                  <a:srgbClr val="00B050"/>
                </a:solidFill>
                <a:latin typeface="Arial" panose="020B0604020202020204" pitchFamily="34" charset="0"/>
                <a:cs typeface="Arial" panose="020B0604020202020204" pitchFamily="34" charset="0"/>
              </a:rPr>
            </a:br>
            <a:r>
              <a:rPr lang="en-US" altLang="en-US" sz="3000" i="1" dirty="0">
                <a:solidFill>
                  <a:srgbClr val="002060"/>
                </a:solidFill>
                <a:latin typeface="Arial" panose="020B0604020202020204" pitchFamily="34" charset="0"/>
                <a:cs typeface="Arial" panose="020B0604020202020204" pitchFamily="34" charset="0"/>
              </a:rPr>
              <a:t>Presented by: </a:t>
            </a:r>
            <a:br>
              <a:rPr lang="en-US" altLang="en-US" sz="3000" i="1" dirty="0">
                <a:solidFill>
                  <a:srgbClr val="002060"/>
                </a:solidFill>
                <a:latin typeface="Arial" panose="020B0604020202020204" pitchFamily="34" charset="0"/>
                <a:cs typeface="Arial" panose="020B0604020202020204" pitchFamily="34" charset="0"/>
              </a:rPr>
            </a:br>
            <a:r>
              <a:rPr lang="en-US" altLang="en-US" sz="3000" i="1" dirty="0">
                <a:solidFill>
                  <a:srgbClr val="002060"/>
                </a:solidFill>
                <a:latin typeface="Arial" panose="020B0604020202020204" pitchFamily="34" charset="0"/>
                <a:cs typeface="Arial" panose="020B0604020202020204" pitchFamily="34" charset="0"/>
              </a:rPr>
              <a:t>Umer Shehzad, CEO</a:t>
            </a:r>
          </a:p>
        </p:txBody>
      </p:sp>
      <p:sp>
        <p:nvSpPr>
          <p:cNvPr id="3" name="Rectangle 2">
            <a:extLst>
              <a:ext uri="{FF2B5EF4-FFF2-40B4-BE49-F238E27FC236}">
                <a16:creationId xmlns:a16="http://schemas.microsoft.com/office/drawing/2014/main" id="{D060703C-F043-41C1-8510-8CC8CBEC61B6}"/>
              </a:ext>
            </a:extLst>
          </p:cNvPr>
          <p:cNvSpPr>
            <a:spLocks noChangeArrowheads="1"/>
          </p:cNvSpPr>
          <p:nvPr/>
        </p:nvSpPr>
        <p:spPr bwMode="auto">
          <a:xfrm>
            <a:off x="1600200" y="10551"/>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ALTERN ENERGY LIMITED </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5124" name="Content Placeholder 5" descr="AEL LOGO.bmp">
            <a:extLst>
              <a:ext uri="{FF2B5EF4-FFF2-40B4-BE49-F238E27FC236}">
                <a16:creationId xmlns:a16="http://schemas.microsoft.com/office/drawing/2014/main" id="{74C02018-A82B-4AF1-9827-5837B32A03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9D89A08-4E12-4DA2-A703-41B8084C965E}"/>
              </a:ext>
            </a:extLst>
          </p:cNvPr>
          <p:cNvSpPr>
            <a:spLocks noGrp="1"/>
          </p:cNvSpPr>
          <p:nvPr>
            <p:ph idx="1"/>
          </p:nvPr>
        </p:nvSpPr>
        <p:spPr>
          <a:xfrm>
            <a:off x="304800" y="685800"/>
            <a:ext cx="8229600" cy="5440363"/>
          </a:xfrm>
        </p:spPr>
        <p:txBody>
          <a:bodyPr rtlCol="0">
            <a:normAutofit/>
          </a:bodyPr>
          <a:lstStyle/>
          <a:p>
            <a:pPr marL="514350" indent="-514350" eaLnBrk="1" fontAlgn="auto" hangingPunct="1">
              <a:spcAft>
                <a:spcPts val="0"/>
              </a:spcAft>
              <a:buFont typeface="Arial" charset="0"/>
              <a:buAutoNum type="arabicPeriod" startAt="2"/>
              <a:defRPr/>
            </a:pPr>
            <a:endParaRPr lang="en-US" i="1" dirty="0">
              <a:solidFill>
                <a:schemeClr val="accent2"/>
              </a:solidFill>
            </a:endParaRPr>
          </a:p>
          <a:p>
            <a:pPr marL="514350" indent="-514350" eaLnBrk="1" fontAlgn="auto" hangingPunct="1">
              <a:spcAft>
                <a:spcPts val="0"/>
              </a:spcAft>
              <a:buFont typeface="Arial" charset="0"/>
              <a:buAutoNum type="arabicPeriod"/>
              <a:defRPr/>
            </a:pPr>
            <a:r>
              <a:rPr lang="en-US" i="1" dirty="0">
                <a:solidFill>
                  <a:schemeClr val="accent2"/>
                </a:solidFill>
              </a:rPr>
              <a:t>Execution of GSA</a:t>
            </a:r>
          </a:p>
          <a:p>
            <a:pPr marL="514350" indent="-514350" eaLnBrk="1" fontAlgn="auto" hangingPunct="1">
              <a:spcAft>
                <a:spcPts val="0"/>
              </a:spcAft>
              <a:buFont typeface="Arial" charset="0"/>
              <a:buAutoNum type="arabicPeriod"/>
              <a:defRPr/>
            </a:pPr>
            <a:endParaRPr lang="en-US" i="1" dirty="0">
              <a:solidFill>
                <a:schemeClr val="accent2"/>
              </a:solidFill>
            </a:endParaRPr>
          </a:p>
          <a:p>
            <a:pPr marL="914400" lvl="1" indent="-514350" eaLnBrk="1" fontAlgn="auto" hangingPunct="1">
              <a:spcAft>
                <a:spcPts val="0"/>
              </a:spcAft>
              <a:defRPr/>
            </a:pPr>
            <a:r>
              <a:rPr lang="en-US" i="1" dirty="0">
                <a:solidFill>
                  <a:srgbClr val="002060"/>
                </a:solidFill>
              </a:rPr>
              <a:t>Continuous follow-up with the Ministry of Energy (Power Division), Ministry of Petroleum, CPPA-G and SNGPL</a:t>
            </a:r>
          </a:p>
          <a:p>
            <a:pPr marL="514350" indent="-514350" eaLnBrk="1" fontAlgn="auto" hangingPunct="1">
              <a:spcAft>
                <a:spcPts val="0"/>
              </a:spcAft>
              <a:buFont typeface="Arial" charset="0"/>
              <a:buAutoNum type="arabicPeriod"/>
              <a:defRPr/>
            </a:pPr>
            <a:r>
              <a:rPr lang="en-US" i="1" dirty="0">
                <a:solidFill>
                  <a:schemeClr val="accent2"/>
                </a:solidFill>
              </a:rPr>
              <a:t>Circular Debt</a:t>
            </a:r>
          </a:p>
          <a:p>
            <a:pPr marL="514350" indent="-514350" eaLnBrk="1" fontAlgn="auto" hangingPunct="1">
              <a:spcAft>
                <a:spcPts val="0"/>
              </a:spcAft>
              <a:buFont typeface="Arial" charset="0"/>
              <a:buAutoNum type="arabicPeriod"/>
              <a:defRPr/>
            </a:pPr>
            <a:endParaRPr lang="en-US" i="1" dirty="0">
              <a:solidFill>
                <a:schemeClr val="accent2"/>
              </a:solidFill>
            </a:endParaRPr>
          </a:p>
          <a:p>
            <a:pPr marL="857250" lvl="1" indent="-457200" eaLnBrk="1" fontAlgn="auto" hangingPunct="1">
              <a:spcAft>
                <a:spcPts val="0"/>
              </a:spcAft>
              <a:defRPr/>
            </a:pPr>
            <a:r>
              <a:rPr lang="en-US" i="1" dirty="0">
                <a:solidFill>
                  <a:srgbClr val="002060"/>
                </a:solidFill>
              </a:rPr>
              <a:t>Continuous follow-up with Ministry of Energy and CPPA-G earliest release of outstanding overdues</a:t>
            </a:r>
          </a:p>
          <a:p>
            <a:pPr marL="514350" indent="-514350" eaLnBrk="1" fontAlgn="auto" hangingPunct="1">
              <a:spcAft>
                <a:spcPts val="0"/>
              </a:spcAft>
              <a:buFont typeface="Arial" charset="0"/>
              <a:buAutoNum type="arabicPeriod"/>
              <a:defRPr/>
            </a:pPr>
            <a:endParaRPr lang="en-US" i="1" dirty="0">
              <a:solidFill>
                <a:schemeClr val="accent2"/>
              </a:solidFill>
            </a:endParaRPr>
          </a:p>
          <a:p>
            <a:pPr marL="514350" indent="-514350" eaLnBrk="1" fontAlgn="auto" hangingPunct="1">
              <a:spcAft>
                <a:spcPts val="0"/>
              </a:spcAft>
              <a:buFont typeface="Arial" charset="0"/>
              <a:buAutoNum type="arabicPeriod"/>
              <a:defRPr/>
            </a:pPr>
            <a:r>
              <a:rPr lang="en-US" i="1" dirty="0">
                <a:solidFill>
                  <a:schemeClr val="accent2"/>
                </a:solidFill>
              </a:rPr>
              <a:t>To ensure commercial sustainability of the project, the management has pursued the GoP for the following mitigating activities, without any positive response:</a:t>
            </a:r>
          </a:p>
          <a:p>
            <a:pPr lvl="1" eaLnBrk="1" fontAlgn="auto" hangingPunct="1">
              <a:spcAft>
                <a:spcPts val="0"/>
              </a:spcAft>
              <a:defRPr/>
            </a:pPr>
            <a:r>
              <a:rPr lang="en-US" i="1" dirty="0">
                <a:solidFill>
                  <a:srgbClr val="002060"/>
                </a:solidFill>
              </a:rPr>
              <a:t>Efforts for allocation of indigenous gas from GoP</a:t>
            </a:r>
          </a:p>
          <a:p>
            <a:pPr lvl="1" eaLnBrk="1" fontAlgn="auto" hangingPunct="1">
              <a:spcAft>
                <a:spcPts val="0"/>
              </a:spcAft>
              <a:defRPr/>
            </a:pPr>
            <a:r>
              <a:rPr lang="en-US" i="1" dirty="0">
                <a:solidFill>
                  <a:srgbClr val="002060"/>
                </a:solidFill>
              </a:rPr>
              <a:t>Efforts for procurement of indigenous gas from private resources</a:t>
            </a:r>
          </a:p>
          <a:p>
            <a:pPr lvl="1" eaLnBrk="1" fontAlgn="auto" hangingPunct="1">
              <a:spcAft>
                <a:spcPts val="0"/>
              </a:spcAft>
              <a:defRPr/>
            </a:pPr>
            <a:r>
              <a:rPr lang="en-US" i="1" dirty="0">
                <a:solidFill>
                  <a:srgbClr val="002060"/>
                </a:solidFill>
              </a:rPr>
              <a:t>Coordination with GoP for take-or-pay tariff of capacity payments</a:t>
            </a:r>
          </a:p>
          <a:p>
            <a:pPr marL="514350" indent="-514350" eaLnBrk="1" fontAlgn="auto" hangingPunct="1">
              <a:spcAft>
                <a:spcPts val="0"/>
              </a:spcAft>
              <a:buFont typeface="Arial" charset="0"/>
              <a:buAutoNum type="arabicPeriod" startAt="2"/>
              <a:defRPr/>
            </a:pPr>
            <a:endParaRPr lang="en-US" i="1" dirty="0">
              <a:solidFill>
                <a:schemeClr val="accent2"/>
              </a:solidFill>
            </a:endParaRPr>
          </a:p>
          <a:p>
            <a:pPr marL="514350" indent="-514350" eaLnBrk="1" fontAlgn="auto" hangingPunct="1">
              <a:spcAft>
                <a:spcPts val="0"/>
              </a:spcAft>
              <a:buFont typeface="Arial" charset="0"/>
              <a:buAutoNum type="arabicPeriod" startAt="2"/>
              <a:defRPr/>
            </a:pPr>
            <a:endParaRPr lang="en-US" i="1" dirty="0">
              <a:solidFill>
                <a:schemeClr val="accent2"/>
              </a:solidFill>
            </a:endParaRPr>
          </a:p>
          <a:p>
            <a:pPr marL="514350" indent="-514350" eaLnBrk="1" fontAlgn="auto" hangingPunct="1">
              <a:spcAft>
                <a:spcPts val="0"/>
              </a:spcAft>
              <a:buFont typeface="Arial" charset="0"/>
              <a:buAutoNum type="arabicPeriod" startAt="2"/>
              <a:defRPr/>
            </a:pPr>
            <a:endParaRPr lang="en-US" i="1" dirty="0">
              <a:solidFill>
                <a:schemeClr val="accent2"/>
              </a:solidFill>
            </a:endParaRPr>
          </a:p>
        </p:txBody>
      </p:sp>
      <p:sp>
        <p:nvSpPr>
          <p:cNvPr id="5" name="Rectangle 2">
            <a:extLst>
              <a:ext uri="{FF2B5EF4-FFF2-40B4-BE49-F238E27FC236}">
                <a16:creationId xmlns:a16="http://schemas.microsoft.com/office/drawing/2014/main" id="{26D9D56B-A56E-45D9-945A-6A00AF1B35D7}"/>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en-US" sz="36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             </a:t>
            </a:r>
            <a:r>
              <a:rPr lang="en-US" sz="23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KEY CHALLENGES AND THEIR MITIGATING TASKS</a:t>
            </a:r>
          </a:p>
        </p:txBody>
      </p:sp>
      <p:pic>
        <p:nvPicPr>
          <p:cNvPr id="24580" name="Content Placeholder 5" descr="AEL LOGO.bmp">
            <a:extLst>
              <a:ext uri="{FF2B5EF4-FFF2-40B4-BE49-F238E27FC236}">
                <a16:creationId xmlns:a16="http://schemas.microsoft.com/office/drawing/2014/main" id="{C502FE03-4C91-4160-8C3F-A55C4DCC0C9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9D89A08-4E12-4DA2-A703-41B8084C965E}"/>
              </a:ext>
            </a:extLst>
          </p:cNvPr>
          <p:cNvSpPr>
            <a:spLocks noGrp="1"/>
          </p:cNvSpPr>
          <p:nvPr>
            <p:ph idx="1"/>
          </p:nvPr>
        </p:nvSpPr>
        <p:spPr>
          <a:xfrm>
            <a:off x="304800" y="685800"/>
            <a:ext cx="8229600" cy="5440363"/>
          </a:xfrm>
        </p:spPr>
        <p:txBody>
          <a:bodyPr rtlCol="0">
            <a:normAutofit fontScale="92500" lnSpcReduction="10000"/>
          </a:bodyPr>
          <a:lstStyle/>
          <a:p>
            <a:pPr marL="514350" indent="-514350" eaLnBrk="1" fontAlgn="auto" hangingPunct="1">
              <a:spcAft>
                <a:spcPts val="0"/>
              </a:spcAft>
              <a:buFont typeface="Arial" charset="0"/>
              <a:buAutoNum type="arabicPeriod" startAt="2"/>
              <a:defRPr/>
            </a:pPr>
            <a:endParaRPr lang="en-US" i="1" dirty="0">
              <a:solidFill>
                <a:schemeClr val="accent2"/>
              </a:solidFill>
            </a:endParaRPr>
          </a:p>
          <a:p>
            <a:pPr marL="0" indent="0" eaLnBrk="1" fontAlgn="auto" hangingPunct="1">
              <a:spcAft>
                <a:spcPts val="0"/>
              </a:spcAft>
              <a:buNone/>
              <a:defRPr/>
            </a:pPr>
            <a:r>
              <a:rPr lang="en-US" i="1" dirty="0">
                <a:solidFill>
                  <a:schemeClr val="accent2"/>
                </a:solidFill>
              </a:rPr>
              <a:t>Negotiations with the Government</a:t>
            </a:r>
          </a:p>
          <a:p>
            <a:pPr marL="514350" indent="-514350" eaLnBrk="1" fontAlgn="auto" hangingPunct="1">
              <a:spcAft>
                <a:spcPts val="0"/>
              </a:spcAft>
              <a:buFont typeface="Arial" charset="0"/>
              <a:buAutoNum type="arabicPeriod"/>
              <a:defRPr/>
            </a:pPr>
            <a:endParaRPr lang="en-US" i="1" dirty="0">
              <a:solidFill>
                <a:schemeClr val="accent2"/>
              </a:solidFill>
            </a:endParaRPr>
          </a:p>
          <a:p>
            <a:pPr marL="914400" lvl="1" indent="-514350" eaLnBrk="1" fontAlgn="auto" hangingPunct="1">
              <a:spcAft>
                <a:spcPts val="0"/>
              </a:spcAft>
              <a:defRPr/>
            </a:pPr>
            <a:r>
              <a:rPr lang="en-US" i="1" dirty="0">
                <a:solidFill>
                  <a:srgbClr val="002060"/>
                </a:solidFill>
              </a:rPr>
              <a:t>The Government formed a Negotiating Committee to negotiate with IPPs on various tariff related concessions. </a:t>
            </a:r>
          </a:p>
          <a:p>
            <a:pPr marL="914400" lvl="1" indent="-514350" eaLnBrk="1" fontAlgn="auto" hangingPunct="1">
              <a:spcAft>
                <a:spcPts val="0"/>
              </a:spcAft>
              <a:defRPr/>
            </a:pPr>
            <a:endParaRPr lang="en-US" i="1" dirty="0">
              <a:solidFill>
                <a:srgbClr val="002060"/>
              </a:solidFill>
            </a:endParaRPr>
          </a:p>
          <a:p>
            <a:pPr marL="914400" lvl="1" indent="-514350" eaLnBrk="1" fontAlgn="auto" hangingPunct="1">
              <a:spcAft>
                <a:spcPts val="0"/>
              </a:spcAft>
              <a:defRPr/>
            </a:pPr>
            <a:r>
              <a:rPr lang="en-GB" i="1" dirty="0">
                <a:solidFill>
                  <a:srgbClr val="002060"/>
                </a:solidFill>
              </a:rPr>
              <a:t>On August 25, 2020, AEL formally requested the Negotiating Committee to terminate its PPA on the terms to be mutually agreed between the company and the Committee, however, no response has been received from the Committee till-date. </a:t>
            </a:r>
          </a:p>
          <a:p>
            <a:pPr marL="914400" lvl="1" indent="-514350" eaLnBrk="1" fontAlgn="auto" hangingPunct="1">
              <a:spcAft>
                <a:spcPts val="0"/>
              </a:spcAft>
              <a:defRPr/>
            </a:pPr>
            <a:endParaRPr lang="en-GB" i="1" dirty="0">
              <a:solidFill>
                <a:srgbClr val="002060"/>
              </a:solidFill>
            </a:endParaRPr>
          </a:p>
          <a:p>
            <a:pPr marL="914400" lvl="1" indent="-514350" eaLnBrk="1" fontAlgn="auto" hangingPunct="1">
              <a:spcAft>
                <a:spcPts val="0"/>
              </a:spcAft>
              <a:defRPr/>
            </a:pPr>
            <a:r>
              <a:rPr lang="en-GB" i="1" dirty="0">
                <a:solidFill>
                  <a:srgbClr val="002060"/>
                </a:solidFill>
              </a:rPr>
              <a:t>The Committee has submitted its report to the ECC of Federal Cabinet wherein it has given its recommendation for termination of AEL, along with recommendations of other IPPS in the form of MoUs.</a:t>
            </a:r>
          </a:p>
          <a:p>
            <a:pPr marL="914400" lvl="1" indent="-514350" eaLnBrk="1" fontAlgn="auto" hangingPunct="1">
              <a:spcAft>
                <a:spcPts val="0"/>
              </a:spcAft>
              <a:defRPr/>
            </a:pPr>
            <a:endParaRPr lang="en-GB" i="1" dirty="0">
              <a:solidFill>
                <a:srgbClr val="002060"/>
              </a:solidFill>
            </a:endParaRPr>
          </a:p>
          <a:p>
            <a:pPr marL="914400" lvl="1" indent="-514350" eaLnBrk="1" fontAlgn="auto" hangingPunct="1">
              <a:spcAft>
                <a:spcPts val="0"/>
              </a:spcAft>
              <a:defRPr/>
            </a:pPr>
            <a:r>
              <a:rPr lang="en-GB" i="1" dirty="0">
                <a:solidFill>
                  <a:srgbClr val="002060"/>
                </a:solidFill>
              </a:rPr>
              <a:t>Subsequently, the Government formed an implementation committee for executions of amendments of Agreements with IPPs in light of the recommendations of the Negotiating Committee.</a:t>
            </a:r>
          </a:p>
          <a:p>
            <a:pPr marL="914400" lvl="1" indent="-514350" eaLnBrk="1" fontAlgn="auto" hangingPunct="1">
              <a:spcAft>
                <a:spcPts val="0"/>
              </a:spcAft>
              <a:defRPr/>
            </a:pPr>
            <a:endParaRPr lang="en-GB" i="1" dirty="0">
              <a:solidFill>
                <a:srgbClr val="002060"/>
              </a:solidFill>
            </a:endParaRPr>
          </a:p>
          <a:p>
            <a:pPr marL="914400" lvl="1" indent="-514350" eaLnBrk="1" fontAlgn="auto" hangingPunct="1">
              <a:spcAft>
                <a:spcPts val="0"/>
              </a:spcAft>
              <a:defRPr/>
            </a:pPr>
            <a:r>
              <a:rPr lang="en-GB" i="1" dirty="0">
                <a:solidFill>
                  <a:srgbClr val="002060"/>
                </a:solidFill>
              </a:rPr>
              <a:t>However, there is no risk of GOING CONCERN since Company’s investment in subsidiary Rousch Power is intact.</a:t>
            </a:r>
            <a:endParaRPr lang="en-US" i="1" dirty="0">
              <a:solidFill>
                <a:srgbClr val="002060"/>
              </a:solidFill>
            </a:endParaRPr>
          </a:p>
          <a:p>
            <a:pPr marL="514350" indent="-514350" eaLnBrk="1" fontAlgn="auto" hangingPunct="1">
              <a:spcAft>
                <a:spcPts val="0"/>
              </a:spcAft>
              <a:buFont typeface="Arial" charset="0"/>
              <a:buAutoNum type="arabicPeriod" startAt="2"/>
              <a:defRPr/>
            </a:pPr>
            <a:endParaRPr lang="en-US" i="1" dirty="0">
              <a:solidFill>
                <a:schemeClr val="accent2"/>
              </a:solidFill>
            </a:endParaRPr>
          </a:p>
          <a:p>
            <a:pPr marL="514350" indent="-514350" eaLnBrk="1" fontAlgn="auto" hangingPunct="1">
              <a:spcAft>
                <a:spcPts val="0"/>
              </a:spcAft>
              <a:buFont typeface="Arial" charset="0"/>
              <a:buAutoNum type="arabicPeriod" startAt="2"/>
              <a:defRPr/>
            </a:pPr>
            <a:endParaRPr lang="en-US" i="1" dirty="0">
              <a:solidFill>
                <a:schemeClr val="accent2"/>
              </a:solidFill>
            </a:endParaRPr>
          </a:p>
        </p:txBody>
      </p:sp>
      <p:sp>
        <p:nvSpPr>
          <p:cNvPr id="5" name="Rectangle 2">
            <a:extLst>
              <a:ext uri="{FF2B5EF4-FFF2-40B4-BE49-F238E27FC236}">
                <a16:creationId xmlns:a16="http://schemas.microsoft.com/office/drawing/2014/main" id="{26D9D56B-A56E-45D9-945A-6A00AF1B35D7}"/>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en-US" sz="32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MATERIAL INFORMATION</a:t>
            </a:r>
            <a:endParaRPr lang="en-US" sz="32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ndParaRPr>
          </a:p>
        </p:txBody>
      </p:sp>
      <p:pic>
        <p:nvPicPr>
          <p:cNvPr id="24580" name="Content Placeholder 5" descr="AEL LOGO.bmp">
            <a:extLst>
              <a:ext uri="{FF2B5EF4-FFF2-40B4-BE49-F238E27FC236}">
                <a16:creationId xmlns:a16="http://schemas.microsoft.com/office/drawing/2014/main" id="{C502FE03-4C91-4160-8C3F-A55C4DCC0C9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630800"/>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D0CFDED6-DC99-4593-A1EE-72D515820442}"/>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eaLnBrk="1" fontAlgn="auto" hangingPunct="1">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40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ALTERN ENERGY LIMITED</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26628" name="Content Placeholder 5" descr="AEL LOGO.bmp">
            <a:extLst>
              <a:ext uri="{FF2B5EF4-FFF2-40B4-BE49-F238E27FC236}">
                <a16:creationId xmlns:a16="http://schemas.microsoft.com/office/drawing/2014/main" id="{44C08C3A-A63F-42FD-BF8D-608B4C0EC14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148390E3-4F02-43F7-B7DD-756E069D2102}"/>
              </a:ext>
            </a:extLst>
          </p:cNvPr>
          <p:cNvSpPr>
            <a:spLocks noGrp="1"/>
          </p:cNvSpPr>
          <p:nvPr>
            <p:ph type="ctrTitle"/>
          </p:nvPr>
        </p:nvSpPr>
        <p:spPr/>
        <p:txBody>
          <a:bodyPr/>
          <a:lstStyle/>
          <a:p>
            <a:endParaRPr lang="en-US"/>
          </a:p>
        </p:txBody>
      </p:sp>
      <p:pic>
        <p:nvPicPr>
          <p:cNvPr id="13" name="Picture 12">
            <a:extLst>
              <a:ext uri="{FF2B5EF4-FFF2-40B4-BE49-F238E27FC236}">
                <a16:creationId xmlns:a16="http://schemas.microsoft.com/office/drawing/2014/main" id="{7DE3D4F6-E25E-4358-A935-99755C9138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00" y="685800"/>
            <a:ext cx="9144000" cy="6172200"/>
          </a:xfrm>
          <a:prstGeom prst="rect">
            <a:avLst/>
          </a:prstGeom>
        </p:spPr>
      </p:pic>
      <p:sp>
        <p:nvSpPr>
          <p:cNvPr id="14" name="TextBox 13">
            <a:extLst>
              <a:ext uri="{FF2B5EF4-FFF2-40B4-BE49-F238E27FC236}">
                <a16:creationId xmlns:a16="http://schemas.microsoft.com/office/drawing/2014/main" id="{95B189AF-AC38-4DD5-B5C9-C9149395E16C}"/>
              </a:ext>
            </a:extLst>
          </p:cNvPr>
          <p:cNvSpPr txBox="1"/>
          <p:nvPr/>
        </p:nvSpPr>
        <p:spPr>
          <a:xfrm>
            <a:off x="2590800" y="3761014"/>
            <a:ext cx="1600200" cy="707886"/>
          </a:xfrm>
          <a:prstGeom prst="rect">
            <a:avLst/>
          </a:prstGeom>
          <a:noFill/>
        </p:spPr>
        <p:txBody>
          <a:bodyPr wrap="square" rtlCol="0">
            <a:spAutoFit/>
          </a:bodyPr>
          <a:lstStyle/>
          <a:p>
            <a:r>
              <a:rPr lang="en-US" sz="4000" dirty="0">
                <a:solidFill>
                  <a:srgbClr val="FF0000"/>
                </a:solidFill>
              </a:rPr>
              <a:t>ANY</a:t>
            </a:r>
          </a:p>
        </p:txBody>
      </p:sp>
      <p:sp>
        <p:nvSpPr>
          <p:cNvPr id="15" name="TextBox 14">
            <a:extLst>
              <a:ext uri="{FF2B5EF4-FFF2-40B4-BE49-F238E27FC236}">
                <a16:creationId xmlns:a16="http://schemas.microsoft.com/office/drawing/2014/main" id="{A91FAE54-5F38-4FBC-803F-2EACFB09BA00}"/>
              </a:ext>
            </a:extLst>
          </p:cNvPr>
          <p:cNvSpPr txBox="1"/>
          <p:nvPr/>
        </p:nvSpPr>
        <p:spPr>
          <a:xfrm>
            <a:off x="4788314" y="2316163"/>
            <a:ext cx="2494594" cy="707886"/>
          </a:xfrm>
          <a:prstGeom prst="rect">
            <a:avLst/>
          </a:prstGeom>
          <a:noFill/>
        </p:spPr>
        <p:txBody>
          <a:bodyPr wrap="none" rtlCol="0">
            <a:spAutoFit/>
          </a:bodyPr>
          <a:lstStyle/>
          <a:p>
            <a:r>
              <a:rPr lang="en-US" sz="4000" dirty="0">
                <a:solidFill>
                  <a:srgbClr val="FF0000"/>
                </a:solidFill>
              </a:rPr>
              <a:t>Questions</a:t>
            </a:r>
          </a:p>
        </p:txBody>
      </p:sp>
    </p:spTree>
  </p:cSld>
  <p:clrMapOvr>
    <a:masterClrMapping/>
  </p:clrMapOvr>
  <p:transition>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8B2F09-CA29-47FD-ABA7-4C2E8239E9EA}"/>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eaLnBrk="1" fontAlgn="auto" hangingPunct="1">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ALTERN ENERGY LIMITED</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28675" name="Content Placeholder 5" descr="AEL LOGO.bmp">
            <a:extLst>
              <a:ext uri="{FF2B5EF4-FFF2-40B4-BE49-F238E27FC236}">
                <a16:creationId xmlns:a16="http://schemas.microsoft.com/office/drawing/2014/main" id="{7C96FA7E-DCFC-4B6C-B7DD-6119316301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85EB4B6E-8AED-4D0F-AAEC-DFEFB9C1DC05}"/>
              </a:ext>
            </a:extLst>
          </p:cNvPr>
          <p:cNvSpPr txBox="1">
            <a:spLocks/>
          </p:cNvSpPr>
          <p:nvPr/>
        </p:nvSpPr>
        <p:spPr bwMode="auto">
          <a:xfrm>
            <a:off x="784860" y="2895600"/>
            <a:ext cx="7772400" cy="1470025"/>
          </a:xfrm>
          <a:prstGeom prst="rect">
            <a:avLst/>
          </a:prstGeom>
          <a:noFill/>
          <a:ln>
            <a:noFill/>
            <a:miter lim="800000"/>
            <a:headEnd/>
            <a:tailEnd/>
          </a:ln>
          <a:effectLst>
            <a:glow rad="139700">
              <a:schemeClr val="accent1">
                <a:satMod val="175000"/>
                <a:alpha val="40000"/>
              </a:schemeClr>
            </a:glow>
          </a:effectLst>
        </p:spPr>
        <p:txBody>
          <a:bodyPr anchor="b">
            <a:normAutofit/>
          </a:bodyPr>
          <a:lstStyle>
            <a:lvl1pPr algn="ctr" defTabSz="685800" rtl="0" eaLnBrk="0" fontAlgn="base" hangingPunct="0">
              <a:lnSpc>
                <a:spcPct val="90000"/>
              </a:lnSpc>
              <a:spcBef>
                <a:spcPct val="0"/>
              </a:spcBef>
              <a:spcAft>
                <a:spcPct val="0"/>
              </a:spcAft>
              <a:defRPr sz="45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l" eaLnBrk="1" fontAlgn="auto" hangingPunct="1">
              <a:spcAft>
                <a:spcPts val="0"/>
              </a:spcAft>
              <a:defRPr/>
            </a:pPr>
            <a:r>
              <a:rPr lang="en-US" sz="96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Thankyou </a:t>
            </a:r>
            <a:r>
              <a:rPr lang="en-US" sz="96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sym typeface="Wingdings" panose="05000000000000000000" pitchFamily="2" charset="2"/>
              </a:rPr>
              <a:t> </a:t>
            </a:r>
            <a:endParaRPr lang="en-US" sz="96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pic>
        <p:nvPicPr>
          <p:cNvPr id="7" name="Picture 6">
            <a:extLst>
              <a:ext uri="{FF2B5EF4-FFF2-40B4-BE49-F238E27FC236}">
                <a16:creationId xmlns:a16="http://schemas.microsoft.com/office/drawing/2014/main" id="{D352AC05-718A-4C03-BA24-18880CCE50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1711" y="2995497"/>
            <a:ext cx="1219200" cy="127023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a:extLst>
              <a:ext uri="{FF2B5EF4-FFF2-40B4-BE49-F238E27FC236}">
                <a16:creationId xmlns:a16="http://schemas.microsoft.com/office/drawing/2014/main" id="{403B96BC-E722-4861-95CF-263C2F3EF2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8" y="665163"/>
            <a:ext cx="9164638" cy="297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
            <a:extLst>
              <a:ext uri="{FF2B5EF4-FFF2-40B4-BE49-F238E27FC236}">
                <a16:creationId xmlns:a16="http://schemas.microsoft.com/office/drawing/2014/main" id="{06FD7D34-C09F-410F-9EB5-526BE72DBF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38" y="3638550"/>
            <a:ext cx="9164638"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
            <a:extLst>
              <a:ext uri="{FF2B5EF4-FFF2-40B4-BE49-F238E27FC236}">
                <a16:creationId xmlns:a16="http://schemas.microsoft.com/office/drawing/2014/main" id="{64E97642-D52A-40EB-AAE6-220C682AFC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463"/>
            <a:ext cx="1603375" cy="68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2B12DE99-54DB-458A-8AC9-D9253D4CE5AC}"/>
              </a:ext>
            </a:extLst>
          </p:cNvPr>
          <p:cNvSpPr>
            <a:spLocks noChangeArrowheads="1"/>
          </p:cNvSpPr>
          <p:nvPr/>
        </p:nvSpPr>
        <p:spPr bwMode="auto">
          <a:xfrm>
            <a:off x="1600200"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en-US" sz="3600" b="1" dirty="0">
                <a:solidFill>
                  <a:prstClr val="black"/>
                </a:solidFill>
                <a:latin typeface="Cambria" panose="02040503050406030204" pitchFamily="18" charset="0"/>
                <a:ea typeface="Cambria" panose="02040503050406030204" pitchFamily="18" charset="0"/>
              </a:rPr>
              <a:t>AEL POWER PLANT</a:t>
            </a:r>
          </a:p>
        </p:txBody>
      </p:sp>
      <p:sp>
        <p:nvSpPr>
          <p:cNvPr id="7" name="Rectangle 6">
            <a:extLst>
              <a:ext uri="{FF2B5EF4-FFF2-40B4-BE49-F238E27FC236}">
                <a16:creationId xmlns:a16="http://schemas.microsoft.com/office/drawing/2014/main" id="{1B9A60E8-4F6C-4D31-BE9A-7C791409AE2C}"/>
              </a:ext>
            </a:extLst>
          </p:cNvPr>
          <p:cNvSpPr>
            <a:spLocks noChangeArrowheads="1"/>
          </p:cNvSpPr>
          <p:nvPr/>
        </p:nvSpPr>
        <p:spPr bwMode="auto">
          <a:xfrm>
            <a:off x="1600200" y="10551"/>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AEL POWER PLANT</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1665C3A1-DA6E-4A90-9072-BAFE37C28C90}"/>
              </a:ext>
            </a:extLst>
          </p:cNvPr>
          <p:cNvSpPr txBox="1">
            <a:spLocks noChangeArrowheads="1"/>
          </p:cNvSpPr>
          <p:nvPr/>
        </p:nvSpPr>
        <p:spPr bwMode="auto">
          <a:xfrm>
            <a:off x="190500" y="1371600"/>
            <a:ext cx="8686800" cy="4953000"/>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Type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			Independent Power Producer </a:t>
            </a:r>
          </a:p>
          <a:p>
            <a:pPr lvl="2">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Power Policy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1994 Power Policy</a:t>
            </a:r>
          </a:p>
          <a:p>
            <a:pPr lvl="2">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Off-taker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Central Power Purchasing Agency (Guarantee) 					Limited (CPPA-G); formerly WAPDA</a:t>
            </a:r>
          </a:p>
          <a:p>
            <a:pPr lvl="2">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Location</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				Kohat Road near Fateh Jang</a:t>
            </a:r>
          </a:p>
          <a:p>
            <a:pPr lvl="2">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Commissioned</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			2008 </a:t>
            </a:r>
          </a:p>
          <a:p>
            <a:pPr marL="1371600" lvl="2" indent="-457200">
              <a:buClr>
                <a:srgbClr val="FF0000"/>
              </a:buClr>
              <a:buFont typeface="Wingdings" panose="05000000000000000000" pitchFamily="2" charset="2"/>
              <a:buChar char="Ø"/>
              <a:defRPr/>
            </a:pPr>
            <a:endPar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endParaRPr>
          </a:p>
          <a:p>
            <a:pPr marL="1371600" lvl="2" indent="-457200">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Financial Close</a:t>
            </a:r>
            <a:r>
              <a:rPr lang="en-US" altLang="en-US" sz="1500" dirty="0">
                <a:solidFill>
                  <a:srgbClr val="0000FF"/>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Phase I – July 1996</a:t>
            </a:r>
            <a:endParaRPr lang="en-US" altLang="en-US" sz="1500" dirty="0">
              <a:solidFill>
                <a:srgbClr val="0000FF"/>
              </a:solidFill>
              <a:latin typeface="Arial" panose="020B0604020202020204" pitchFamily="34" charset="0"/>
              <a:ea typeface="ＭＳ Ｐゴシック" panose="020B0600070205080204" pitchFamily="34" charset="-128"/>
              <a:cs typeface="Arial" panose="020B0604020202020204" pitchFamily="34" charset="0"/>
            </a:endParaRPr>
          </a:p>
          <a:p>
            <a:pPr marL="3657600" lvl="8" indent="0">
              <a:buClr>
                <a:srgbClr val="FF0000"/>
              </a:buClr>
              <a:buFont typeface="Arial" pitchFamily="34" charset="0"/>
              <a:buNone/>
              <a:defRPr/>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	Phase II - Dec 2007</a:t>
            </a:r>
          </a:p>
          <a:p>
            <a:pPr marL="1371600" lvl="2" indent="-457200">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Project Completion</a:t>
            </a:r>
            <a:r>
              <a:rPr lang="en-US" altLang="en-US" sz="1500" dirty="0">
                <a:solidFill>
                  <a:srgbClr val="0000FF"/>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Phase I - June 2000</a:t>
            </a:r>
          </a:p>
          <a:p>
            <a:pPr marL="3657600" lvl="8" indent="0">
              <a:buClr>
                <a:srgbClr val="FF0000"/>
              </a:buClr>
              <a:buFont typeface="Arial" pitchFamily="34" charset="0"/>
              <a:buNone/>
              <a:defRPr/>
            </a:pPr>
            <a:r>
              <a:rPr lang="en-US" altLang="en-US" sz="1500" dirty="0">
                <a:solidFill>
                  <a:srgbClr val="0000FF"/>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500" dirty="0">
                <a:latin typeface="Arial" panose="020B0604020202020204" pitchFamily="34" charset="0"/>
                <a:ea typeface="ＭＳ Ｐゴシック" panose="020B0600070205080204" pitchFamily="34" charset="-128"/>
                <a:cs typeface="Arial" panose="020B0604020202020204" pitchFamily="34" charset="0"/>
              </a:rPr>
              <a:t>Phase II - Sep 2008</a:t>
            </a:r>
          </a:p>
          <a:p>
            <a:pPr marL="1371600" lvl="2" indent="-457200">
              <a:buClr>
                <a:srgbClr val="FF0000"/>
              </a:buClr>
              <a:buFont typeface="Wingdings" panose="05000000000000000000" pitchFamily="2" charset="2"/>
              <a:buChar char="Ø"/>
              <a:defRPr/>
            </a:pPr>
            <a:r>
              <a:rPr lang="en-US" altLang="en-US" sz="1500" dirty="0">
                <a:solidFill>
                  <a:srgbClr val="0070C0"/>
                </a:solidFill>
                <a:latin typeface="Arial" panose="020B0604020202020204" pitchFamily="34" charset="0"/>
                <a:ea typeface="ＭＳ Ｐゴシック" panose="020B0600070205080204" pitchFamily="34" charset="-128"/>
                <a:cs typeface="Arial" panose="020B0604020202020204" pitchFamily="34" charset="0"/>
              </a:rPr>
              <a:t>Major Contracts</a:t>
            </a:r>
          </a:p>
          <a:p>
            <a:pPr marL="3657600" lvl="8" indent="0">
              <a:buClr>
                <a:srgbClr val="FF0000"/>
              </a:buClr>
              <a:buFont typeface="Arial" pitchFamily="34" charset="0"/>
              <a:buNone/>
              <a:defRPr/>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	Power Purchase Agreement (PPA)</a:t>
            </a:r>
          </a:p>
          <a:p>
            <a:pPr marL="3657600" lvl="8" indent="0">
              <a:buClr>
                <a:srgbClr val="FF0000"/>
              </a:buClr>
              <a:buFont typeface="Arial" pitchFamily="34" charset="0"/>
              <a:buNone/>
              <a:defRPr/>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	Implementation Agreement (IA)</a:t>
            </a:r>
          </a:p>
          <a:p>
            <a:pPr marL="3657600" lvl="8" indent="0">
              <a:buClr>
                <a:srgbClr val="FF0000"/>
              </a:buClr>
              <a:buFont typeface="Arial" pitchFamily="34" charset="0"/>
              <a:buNone/>
              <a:defRPr/>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	Gas Supply Agreement (GSA)</a:t>
            </a:r>
          </a:p>
          <a:p>
            <a:pPr marL="1371600" lvl="2" indent="-457200">
              <a:buClr>
                <a:srgbClr val="003399"/>
              </a:buClr>
              <a:buFont typeface="Arial" panose="020B0604020202020204" pitchFamily="34" charset="0"/>
              <a:buNone/>
              <a:defRPr/>
            </a:pPr>
            <a:endParaRPr lang="en-US" altLang="en-US" sz="1500" dirty="0">
              <a:solidFill>
                <a:srgbClr val="0000FF"/>
              </a:solidFill>
              <a:ea typeface="ＭＳ Ｐゴシック" panose="020B0600070205080204" pitchFamily="34" charset="-128"/>
              <a:cs typeface="Tahoma" panose="020B0604030504040204" pitchFamily="34" charset="0"/>
            </a:endParaRPr>
          </a:p>
        </p:txBody>
      </p:sp>
      <p:pic>
        <p:nvPicPr>
          <p:cNvPr id="7171" name="Content Placeholder 5" descr="AEL LOGO.bmp">
            <a:extLst>
              <a:ext uri="{FF2B5EF4-FFF2-40B4-BE49-F238E27FC236}">
                <a16:creationId xmlns:a16="http://schemas.microsoft.com/office/drawing/2014/main" id="{0ABA6E55-3A95-4B69-9E5E-966BE92184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124C3429-A984-4804-9355-B00862D2D2EB}"/>
              </a:ext>
            </a:extLst>
          </p:cNvPr>
          <p:cNvSpPr>
            <a:spLocks noChangeArrowheads="1"/>
          </p:cNvSpPr>
          <p:nvPr/>
        </p:nvSpPr>
        <p:spPr bwMode="auto">
          <a:xfrm>
            <a:off x="1600200" y="10551"/>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PROJECT INFORMATION</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5" descr="AEL LOGO.bmp">
            <a:extLst>
              <a:ext uri="{FF2B5EF4-FFF2-40B4-BE49-F238E27FC236}">
                <a16:creationId xmlns:a16="http://schemas.microsoft.com/office/drawing/2014/main" id="{EA9AA985-181F-43B0-9BF2-64D2B5CE93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9CA6B985-A03C-4102-A2A6-470529580B8F}"/>
              </a:ext>
            </a:extLst>
          </p:cNvPr>
          <p:cNvSpPr>
            <a:spLocks noChangeArrowheads="1"/>
          </p:cNvSpPr>
          <p:nvPr/>
        </p:nvSpPr>
        <p:spPr bwMode="auto">
          <a:xfrm>
            <a:off x="1600200"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0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COMPANY STRUCTURE</a:t>
            </a:r>
            <a:endParaRPr lang="en-US" sz="30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8196" name="Picture 1">
            <a:extLst>
              <a:ext uri="{FF2B5EF4-FFF2-40B4-BE49-F238E27FC236}">
                <a16:creationId xmlns:a16="http://schemas.microsoft.com/office/drawing/2014/main" id="{C2A16945-3006-4931-B158-BCB8C0D9E64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4213" y="1084263"/>
            <a:ext cx="5235575"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B76C5DA-1705-41DF-B8DC-F899F462479D}"/>
              </a:ext>
            </a:extLst>
          </p:cNvPr>
          <p:cNvSpPr>
            <a:spLocks noGrp="1"/>
          </p:cNvSpPr>
          <p:nvPr>
            <p:ph idx="1"/>
          </p:nvPr>
        </p:nvSpPr>
        <p:spPr>
          <a:xfrm>
            <a:off x="457200" y="1143000"/>
            <a:ext cx="7886700" cy="4351338"/>
          </a:xfrm>
        </p:spPr>
        <p:txBody>
          <a:bodyPr rtlCol="0">
            <a:normAutofit fontScale="92500" lnSpcReduction="20000"/>
          </a:bodyPr>
          <a:lstStyle/>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IA grants to the Company the exclusive right to design, finance, insure, construct, complete, own, operate and maintain the Complex</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GoP guarantees the performance obligations of CPPA-G and SNGPL under the PPA and GSA respectively</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IA provides protections against political force majeure, changes in law, tax and other fiscal concessions</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IA provides GoP guarantee which secures the payment obligations of CPPA-G</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a:p>
            <a:pPr algn="just" eaLnBrk="1" fontAlgn="auto" hangingPunct="1">
              <a:spcAft>
                <a:spcPts val="0"/>
              </a:spcAft>
              <a:buFont typeface="Wingdings" pitchFamily="2" charset="2"/>
              <a:buChar char="Ø"/>
              <a:defRPr/>
            </a:pPr>
            <a:r>
              <a:rPr lang="en-US" dirty="0">
                <a:solidFill>
                  <a:srgbClr val="002060"/>
                </a:solidFill>
                <a:latin typeface="Arial" panose="020B0604020202020204" pitchFamily="34" charset="0"/>
                <a:cs typeface="Arial" panose="020B0604020202020204" pitchFamily="34" charset="0"/>
              </a:rPr>
              <a:t>The Agreement and the rights &amp; obligation of the parties governed by and construed in accordance with the laws of England (without regard to conflicts of law rules)</a:t>
            </a:r>
          </a:p>
          <a:p>
            <a:pPr algn="just" eaLnBrk="1" fontAlgn="auto" hangingPunct="1">
              <a:spcAft>
                <a:spcPts val="0"/>
              </a:spcAft>
              <a:buFont typeface="Wingdings" pitchFamily="2" charset="2"/>
              <a:buChar char="Ø"/>
              <a:defRPr/>
            </a:pPr>
            <a:endParaRPr lang="en-US" dirty="0">
              <a:solidFill>
                <a:srgbClr val="002060"/>
              </a:solidFill>
              <a:latin typeface="Arial" panose="020B0604020202020204" pitchFamily="34" charset="0"/>
              <a:cs typeface="Arial" panose="020B0604020202020204" pitchFamily="34" charset="0"/>
            </a:endParaRPr>
          </a:p>
        </p:txBody>
      </p:sp>
      <p:pic>
        <p:nvPicPr>
          <p:cNvPr id="9219" name="Content Placeholder 5" descr="AEL LOGO.bmp">
            <a:extLst>
              <a:ext uri="{FF2B5EF4-FFF2-40B4-BE49-F238E27FC236}">
                <a16:creationId xmlns:a16="http://schemas.microsoft.com/office/drawing/2014/main" id="{161AB948-4E03-4448-B1EA-99B1EAB71F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439751AB-B8BF-401F-9DEC-1762FC28CD95}"/>
              </a:ext>
            </a:extLst>
          </p:cNvPr>
          <p:cNvSpPr>
            <a:spLocks noChangeArrowheads="1"/>
          </p:cNvSpPr>
          <p:nvPr/>
        </p:nvSpPr>
        <p:spPr bwMode="auto">
          <a:xfrm>
            <a:off x="1600200" y="0"/>
            <a:ext cx="74676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IMPLEMENTATION AGREEMENT</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91E00B8-4864-4BFD-8433-3FAF3BFE826B}"/>
              </a:ext>
            </a:extLst>
          </p:cNvPr>
          <p:cNvSpPr>
            <a:spLocks noGrp="1"/>
          </p:cNvSpPr>
          <p:nvPr>
            <p:ph idx="1"/>
          </p:nvPr>
        </p:nvSpPr>
        <p:spPr>
          <a:xfrm>
            <a:off x="628650" y="1295400"/>
            <a:ext cx="7886700" cy="4351338"/>
          </a:xfrm>
        </p:spPr>
        <p:txBody>
          <a:bodyPr rtlCol="0">
            <a:normAutofit fontScale="92500" lnSpcReduction="20000"/>
          </a:bodyPr>
          <a:lstStyle/>
          <a:p>
            <a:pPr algn="just" eaLnBrk="1" fontAlgn="auto" hangingPunct="1">
              <a:spcAft>
                <a:spcPts val="0"/>
              </a:spcAft>
              <a:buFont typeface="Wingdings" pitchFamily="2" charset="2"/>
              <a:buChar char="Ø"/>
              <a:defRPr/>
            </a:pPr>
            <a:r>
              <a:rPr lang="en-US" dirty="0">
                <a:solidFill>
                  <a:srgbClr val="002060"/>
                </a:solidFill>
              </a:rPr>
              <a:t>PPA signed between AEL and WAPDA having a term of 30 years from the Commercial Operation Date (COD) starting from June 6, 2001</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spcAft>
                <a:spcPts val="0"/>
              </a:spcAft>
              <a:buFont typeface="Wingdings" pitchFamily="2" charset="2"/>
              <a:buChar char="Ø"/>
              <a:defRPr/>
            </a:pPr>
            <a:r>
              <a:rPr lang="en-US" dirty="0">
                <a:solidFill>
                  <a:srgbClr val="002060"/>
                </a:solidFill>
              </a:rPr>
              <a:t>In 2017, as a result of a Novation Agreement, all the rights and obligations of WAPDA have been transferred to CPPA-G</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lnSpc>
                <a:spcPct val="80000"/>
              </a:lnSpc>
              <a:spcAft>
                <a:spcPts val="0"/>
              </a:spcAft>
              <a:buClr>
                <a:srgbClr val="FF0000"/>
              </a:buClr>
              <a:buSzPct val="100000"/>
              <a:buFont typeface="Wingdings" charset="0"/>
              <a:buChar char="Ø"/>
              <a:defRPr/>
            </a:pPr>
            <a:r>
              <a:rPr lang="en-US" dirty="0">
                <a:solidFill>
                  <a:srgbClr val="002060"/>
                </a:solidFill>
                <a:cs typeface="Tahoma" charset="0"/>
              </a:rPr>
              <a:t>PPA defines rights and obligations of each contracting party.</a:t>
            </a:r>
          </a:p>
          <a:p>
            <a:pPr algn="just" eaLnBrk="1" fontAlgn="auto" hangingPunct="1">
              <a:lnSpc>
                <a:spcPct val="80000"/>
              </a:lnSpc>
              <a:spcAft>
                <a:spcPts val="0"/>
              </a:spcAft>
              <a:buClr>
                <a:srgbClr val="FF0000"/>
              </a:buClr>
              <a:buSzPct val="100000"/>
              <a:buFont typeface="Wingdings" charset="0"/>
              <a:buChar char="Ø"/>
              <a:defRPr/>
            </a:pPr>
            <a:endParaRPr lang="en-US" dirty="0">
              <a:solidFill>
                <a:srgbClr val="002060"/>
              </a:solidFill>
              <a:cs typeface="Tahoma" charset="0"/>
            </a:endParaRPr>
          </a:p>
          <a:p>
            <a:pPr algn="just" eaLnBrk="1" fontAlgn="auto" hangingPunct="1">
              <a:lnSpc>
                <a:spcPct val="80000"/>
              </a:lnSpc>
              <a:spcAft>
                <a:spcPts val="0"/>
              </a:spcAft>
              <a:buClr>
                <a:srgbClr val="FF0000"/>
              </a:buClr>
              <a:buSzPct val="100000"/>
              <a:buFont typeface="Wingdings" charset="0"/>
              <a:buChar char="Ø"/>
              <a:defRPr/>
            </a:pPr>
            <a:r>
              <a:rPr lang="en-US" dirty="0">
                <a:solidFill>
                  <a:srgbClr val="002060"/>
                </a:solidFill>
                <a:cs typeface="Tahoma" charset="0"/>
              </a:rPr>
              <a:t>PPA defines technical limits, dispatch mechanism, tariff, metering, invoicing, liquidated damages and default scenarios and their remedies for both parties.</a:t>
            </a:r>
          </a:p>
          <a:p>
            <a:pPr algn="just" eaLnBrk="1" fontAlgn="auto" hangingPunct="1">
              <a:lnSpc>
                <a:spcPct val="80000"/>
              </a:lnSpc>
              <a:spcAft>
                <a:spcPts val="0"/>
              </a:spcAft>
              <a:buClr>
                <a:srgbClr val="FF0000"/>
              </a:buClr>
              <a:buSzPct val="100000"/>
              <a:buFont typeface="Wingdings" charset="0"/>
              <a:buChar char="Ø"/>
              <a:defRPr/>
            </a:pPr>
            <a:endParaRPr lang="en-US" dirty="0">
              <a:solidFill>
                <a:srgbClr val="002060"/>
              </a:solidFill>
              <a:cs typeface="Tahoma" charset="0"/>
            </a:endParaRPr>
          </a:p>
          <a:p>
            <a:pPr algn="just" eaLnBrk="1" fontAlgn="auto" hangingPunct="1">
              <a:lnSpc>
                <a:spcPct val="80000"/>
              </a:lnSpc>
              <a:spcAft>
                <a:spcPts val="0"/>
              </a:spcAft>
              <a:buClr>
                <a:srgbClr val="FF0000"/>
              </a:buClr>
              <a:buSzPct val="100000"/>
              <a:buFont typeface="Wingdings" charset="0"/>
              <a:buChar char="Ø"/>
              <a:defRPr/>
            </a:pPr>
            <a:r>
              <a:rPr lang="en-US" dirty="0">
                <a:solidFill>
                  <a:srgbClr val="002060"/>
                </a:solidFill>
              </a:rPr>
              <a:t>PPA sets out the principal terms &amp; conditions for sale of energy by the Company, and the payment thereof, by CPPA-G</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spcAft>
                <a:spcPts val="0"/>
              </a:spcAft>
              <a:buFont typeface="Wingdings" pitchFamily="2" charset="2"/>
              <a:buChar char="Ø"/>
              <a:defRPr/>
            </a:pPr>
            <a:r>
              <a:rPr lang="en-US" dirty="0">
                <a:solidFill>
                  <a:srgbClr val="002060"/>
                </a:solidFill>
              </a:rPr>
              <a:t>The payments are payable by CPPA-G in respect of each unit of energy exported under “</a:t>
            </a:r>
            <a:r>
              <a:rPr lang="en-US" dirty="0">
                <a:solidFill>
                  <a:srgbClr val="FF0000"/>
                </a:solidFill>
              </a:rPr>
              <a:t>take and pay” arrangement</a:t>
            </a:r>
          </a:p>
          <a:p>
            <a:pPr lvl="2" algn="just" eaLnBrk="1" fontAlgn="auto" hangingPunct="1">
              <a:spcAft>
                <a:spcPts val="0"/>
              </a:spcAft>
              <a:buFont typeface="Wingdings" pitchFamily="2" charset="2"/>
              <a:buChar char="Ø"/>
              <a:defRPr/>
            </a:pPr>
            <a:endParaRPr lang="en-US" dirty="0"/>
          </a:p>
        </p:txBody>
      </p:sp>
      <p:sp>
        <p:nvSpPr>
          <p:cNvPr id="5" name="Rectangle 2">
            <a:extLst>
              <a:ext uri="{FF2B5EF4-FFF2-40B4-BE49-F238E27FC236}">
                <a16:creationId xmlns:a16="http://schemas.microsoft.com/office/drawing/2014/main" id="{1579CA88-F68A-4BBF-B8D4-39554E4301DB}"/>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Power Purchase Agreement (PPA)</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11268" name="Content Placeholder 5" descr="AEL LOGO.bmp">
            <a:extLst>
              <a:ext uri="{FF2B5EF4-FFF2-40B4-BE49-F238E27FC236}">
                <a16:creationId xmlns:a16="http://schemas.microsoft.com/office/drawing/2014/main" id="{B229C821-8FE5-4434-B286-5285093380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5E44F2A-D167-4AC5-B0A4-D18839B1A1A0}"/>
              </a:ext>
            </a:extLst>
          </p:cNvPr>
          <p:cNvSpPr>
            <a:spLocks noGrp="1"/>
          </p:cNvSpPr>
          <p:nvPr>
            <p:ph idx="1"/>
          </p:nvPr>
        </p:nvSpPr>
        <p:spPr>
          <a:xfrm>
            <a:off x="628650" y="1371600"/>
            <a:ext cx="7886700" cy="4351338"/>
          </a:xfrm>
        </p:spPr>
        <p:txBody>
          <a:bodyPr rtlCol="0">
            <a:normAutofit lnSpcReduction="10000"/>
          </a:bodyPr>
          <a:lstStyle/>
          <a:p>
            <a:pPr algn="just" eaLnBrk="1" fontAlgn="auto" hangingPunct="1">
              <a:spcAft>
                <a:spcPts val="0"/>
              </a:spcAft>
              <a:buFont typeface="Wingdings" pitchFamily="2" charset="2"/>
              <a:buChar char="Ø"/>
              <a:defRPr/>
            </a:pPr>
            <a:r>
              <a:rPr lang="en-US" dirty="0">
                <a:solidFill>
                  <a:srgbClr val="002060"/>
                </a:solidFill>
              </a:rPr>
              <a:t>GSA defines the rights and responsibilities of AEL &amp; SNGPL for sale and purchase of natural gas</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spcAft>
                <a:spcPts val="0"/>
              </a:spcAft>
              <a:buFont typeface="Wingdings" pitchFamily="2" charset="2"/>
              <a:buChar char="Ø"/>
              <a:defRPr/>
            </a:pPr>
            <a:r>
              <a:rPr lang="en-US" dirty="0">
                <a:solidFill>
                  <a:srgbClr val="002060"/>
                </a:solidFill>
              </a:rPr>
              <a:t>Daily contract quantity – 6 MMSCFD of gas per day</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spcAft>
                <a:spcPts val="0"/>
              </a:spcAft>
              <a:buFont typeface="Wingdings" pitchFamily="2" charset="2"/>
              <a:buChar char="Ø"/>
              <a:defRPr/>
            </a:pPr>
            <a:r>
              <a:rPr lang="en-US" dirty="0">
                <a:solidFill>
                  <a:srgbClr val="002060"/>
                </a:solidFill>
              </a:rPr>
              <a:t>Term of the Agreement – 30 June 2013</a:t>
            </a:r>
          </a:p>
          <a:p>
            <a:pPr marL="1371600" lvl="2" indent="-457200" eaLnBrk="1" fontAlgn="auto" hangingPunct="1">
              <a:spcAft>
                <a:spcPts val="0"/>
              </a:spcAft>
              <a:buClr>
                <a:srgbClr val="003399"/>
              </a:buClr>
              <a:buFont typeface="Arial" panose="020B0604020202020204" pitchFamily="34" charset="0"/>
              <a:buNone/>
              <a:defRPr/>
            </a:pPr>
            <a:r>
              <a:rPr lang="en-US" altLang="en-US" i="1" dirty="0">
                <a:solidFill>
                  <a:srgbClr val="002060"/>
                </a:solidFill>
                <a:ea typeface="ＭＳ Ｐゴシック" panose="020B0600070205080204" pitchFamily="34" charset="-128"/>
                <a:cs typeface="Tahoma" panose="020B0604030504040204" pitchFamily="34" charset="0"/>
              </a:rPr>
              <a:t>* Currently, Interim tri-partite GSA on RLNG is under the process of execution</a:t>
            </a:r>
          </a:p>
          <a:p>
            <a:pPr algn="just" eaLnBrk="1" fontAlgn="auto" hangingPunct="1">
              <a:spcAft>
                <a:spcPts val="0"/>
              </a:spcAft>
              <a:buFont typeface="Wingdings" pitchFamily="2" charset="2"/>
              <a:buChar char="Ø"/>
              <a:defRPr/>
            </a:pPr>
            <a:r>
              <a:rPr lang="en-US" dirty="0">
                <a:solidFill>
                  <a:srgbClr val="002060"/>
                </a:solidFill>
              </a:rPr>
              <a:t>Interim GSA is being executed between the Company, SNGPL and CPPA-G</a:t>
            </a:r>
          </a:p>
          <a:p>
            <a:pPr algn="just" eaLnBrk="1" fontAlgn="auto" hangingPunct="1">
              <a:spcAft>
                <a:spcPts val="0"/>
              </a:spcAft>
              <a:buFont typeface="Wingdings" pitchFamily="2" charset="2"/>
              <a:buChar char="Ø"/>
              <a:defRPr/>
            </a:pPr>
            <a:r>
              <a:rPr lang="en-US" dirty="0">
                <a:solidFill>
                  <a:srgbClr val="002060"/>
                </a:solidFill>
              </a:rPr>
              <a:t>This interim GSA mainly aligns the payment cycle of RLNG between AEL and SNGPL and corresponding billing and payment cycle between AEL and CPPA-G. </a:t>
            </a:r>
          </a:p>
          <a:p>
            <a:pPr algn="just" eaLnBrk="1" fontAlgn="auto" hangingPunct="1">
              <a:spcAft>
                <a:spcPts val="0"/>
              </a:spcAft>
              <a:buFont typeface="Wingdings" pitchFamily="2" charset="2"/>
              <a:buChar char="Ø"/>
              <a:defRPr/>
            </a:pPr>
            <a:r>
              <a:rPr lang="en-US" dirty="0">
                <a:solidFill>
                  <a:srgbClr val="002060"/>
                </a:solidFill>
              </a:rPr>
              <a:t>This interim GSA is valid till execution of long term GSA on RLNG.</a:t>
            </a:r>
          </a:p>
          <a:p>
            <a:pPr algn="just" eaLnBrk="1" fontAlgn="auto" hangingPunct="1">
              <a:spcAft>
                <a:spcPts val="0"/>
              </a:spcAft>
              <a:buFont typeface="Wingdings" pitchFamily="2" charset="2"/>
              <a:buChar char="Ø"/>
              <a:defRPr/>
            </a:pPr>
            <a:endParaRPr lang="en-US" dirty="0">
              <a:solidFill>
                <a:srgbClr val="002060"/>
              </a:solidFill>
            </a:endParaRPr>
          </a:p>
          <a:p>
            <a:pPr algn="just" eaLnBrk="1" fontAlgn="auto" hangingPunct="1">
              <a:spcAft>
                <a:spcPts val="0"/>
              </a:spcAft>
              <a:buFont typeface="Wingdings" pitchFamily="2" charset="2"/>
              <a:buChar char="Ø"/>
              <a:defRPr/>
            </a:pPr>
            <a:endParaRPr lang="en-US" dirty="0"/>
          </a:p>
        </p:txBody>
      </p:sp>
      <p:sp>
        <p:nvSpPr>
          <p:cNvPr id="5" name="Rectangle 2">
            <a:extLst>
              <a:ext uri="{FF2B5EF4-FFF2-40B4-BE49-F238E27FC236}">
                <a16:creationId xmlns:a16="http://schemas.microsoft.com/office/drawing/2014/main" id="{A45FA32D-8D27-4955-81C4-04DCCA16A3BC}"/>
              </a:ext>
            </a:extLst>
          </p:cNvPr>
          <p:cNvSpPr>
            <a:spLocks noChangeArrowheads="1"/>
          </p:cNvSpPr>
          <p:nvPr/>
        </p:nvSpPr>
        <p:spPr bwMode="auto">
          <a:xfrm>
            <a:off x="0" y="0"/>
            <a:ext cx="91440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GAS SUPPLY AGREEMENT (GSA)</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pic>
        <p:nvPicPr>
          <p:cNvPr id="13316" name="Content Placeholder 5" descr="AEL LOGO.bmp">
            <a:extLst>
              <a:ext uri="{FF2B5EF4-FFF2-40B4-BE49-F238E27FC236}">
                <a16:creationId xmlns:a16="http://schemas.microsoft.com/office/drawing/2014/main" id="{4FA41271-81C1-44A7-BFDF-6F31FCF78B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47C1DBDC-DB30-4DA2-B9A7-CA7270A0C050}"/>
              </a:ext>
            </a:extLst>
          </p:cNvPr>
          <p:cNvSpPr txBox="1">
            <a:spLocks noChangeArrowheads="1"/>
          </p:cNvSpPr>
          <p:nvPr/>
        </p:nvSpPr>
        <p:spPr bwMode="auto">
          <a:xfrm>
            <a:off x="-228600" y="13716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371600" indent="-4572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Capacity</a:t>
            </a:r>
            <a:r>
              <a:rPr lang="en-US" altLang="en-US" sz="1600" dirty="0">
                <a:latin typeface="Tahoma" panose="020B0604030504040204" pitchFamily="34" charset="0"/>
                <a:cs typeface="Tahoma" panose="020B0604030504040204" pitchFamily="34" charset="0"/>
              </a:rPr>
              <a:t>		31.2 MW at ISO conditions	</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Technology</a:t>
            </a:r>
            <a:r>
              <a:rPr lang="en-US" altLang="en-US" sz="1600" dirty="0">
                <a:latin typeface="Tahoma" panose="020B0604030504040204" pitchFamily="34" charset="0"/>
                <a:cs typeface="Tahoma" panose="020B0604030504040204" pitchFamily="34" charset="0"/>
              </a:rPr>
              <a:t>		IC Engines – simple cycle</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Fuel	</a:t>
            </a:r>
            <a:r>
              <a:rPr lang="en-US" altLang="en-US" sz="1600" dirty="0">
                <a:latin typeface="Tahoma" panose="020B0604030504040204" pitchFamily="34" charset="0"/>
                <a:cs typeface="Tahoma" panose="020B0604030504040204" pitchFamily="34" charset="0"/>
              </a:rPr>
              <a:t>		Natural Gas / RLNG</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Backup Fuel</a:t>
            </a:r>
            <a:r>
              <a:rPr lang="en-US" altLang="en-US" sz="1600" dirty="0">
                <a:latin typeface="Tahoma" panose="020B0604030504040204" pitchFamily="34" charset="0"/>
                <a:cs typeface="Tahoma" panose="020B0604030504040204" pitchFamily="34" charset="0"/>
              </a:rPr>
              <a:t>		No provision</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Interconnection</a:t>
            </a:r>
            <a:r>
              <a:rPr lang="en-US" altLang="en-US" sz="1600" dirty="0">
                <a:latin typeface="Tahoma" panose="020B0604030504040204" pitchFamily="34" charset="0"/>
                <a:cs typeface="Tahoma" panose="020B0604030504040204" pitchFamily="34" charset="0"/>
              </a:rPr>
              <a:t>	66 kV via In-out transmission connected with Fateh </a:t>
            </a:r>
            <a:r>
              <a:rPr lang="en-US" altLang="en-US" sz="1600" dirty="0" err="1">
                <a:latin typeface="Tahoma" panose="020B0604030504040204" pitchFamily="34" charset="0"/>
                <a:cs typeface="Tahoma" panose="020B0604030504040204" pitchFamily="34" charset="0"/>
              </a:rPr>
              <a:t>jang</a:t>
            </a:r>
            <a:r>
              <a:rPr lang="en-US" altLang="en-US" sz="1600" dirty="0">
                <a:latin typeface="Tahoma" panose="020B0604030504040204" pitchFamily="34" charset="0"/>
                <a:cs typeface="Tahoma" panose="020B0604030504040204" pitchFamily="34" charset="0"/>
              </a:rPr>
              <a:t> 				and </a:t>
            </a:r>
            <a:r>
              <a:rPr lang="en-US" altLang="en-US" sz="1600" dirty="0" err="1">
                <a:latin typeface="Tahoma" panose="020B0604030504040204" pitchFamily="34" charset="0"/>
                <a:cs typeface="Tahoma" panose="020B0604030504040204" pitchFamily="34" charset="0"/>
              </a:rPr>
              <a:t>Jand</a:t>
            </a:r>
            <a:r>
              <a:rPr lang="en-US" altLang="en-US" sz="1600" dirty="0">
                <a:latin typeface="Tahoma" panose="020B0604030504040204" pitchFamily="34" charset="0"/>
                <a:cs typeface="Tahoma" panose="020B0604030504040204" pitchFamily="34" charset="0"/>
              </a:rPr>
              <a:t> Grid Stations</a:t>
            </a:r>
          </a:p>
          <a:p>
            <a:pPr lvl="2">
              <a:lnSpc>
                <a:spcPct val="100000"/>
              </a:lnSpc>
              <a:spcBef>
                <a:spcPct val="20000"/>
              </a:spcBef>
              <a:buClr>
                <a:srgbClr val="FF0000"/>
              </a:buClr>
              <a:buFont typeface="Wingdings" panose="05000000000000000000" pitchFamily="2" charset="2"/>
              <a:buChar char="Ø"/>
            </a:pPr>
            <a:endParaRPr lang="en-US" altLang="en-US" sz="1600" dirty="0">
              <a:latin typeface="Tahoma" panose="020B0604030504040204" pitchFamily="34" charset="0"/>
              <a:cs typeface="Tahoma" panose="020B0604030504040204" pitchFamily="34" charset="0"/>
            </a:endParaRP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Key Equipment</a:t>
            </a:r>
            <a:r>
              <a:rPr lang="en-US" altLang="en-US" sz="1600" dirty="0">
                <a:latin typeface="Tahoma" panose="020B0604030504040204" pitchFamily="34" charset="0"/>
                <a:cs typeface="Tahoma" panose="020B0604030504040204" pitchFamily="34" charset="0"/>
              </a:rPr>
              <a:t>		8 Gas-Fired engines (3.9 MW capacity each)                    				TCG 2032 V16 model</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Manufacturer	</a:t>
            </a:r>
            <a:r>
              <a:rPr lang="en-US" altLang="en-US" sz="1600" dirty="0">
                <a:solidFill>
                  <a:srgbClr val="0000FF"/>
                </a:solidFill>
                <a:latin typeface="Tahoma" panose="020B0604030504040204" pitchFamily="34" charset="0"/>
                <a:cs typeface="Tahoma" panose="020B0604030504040204" pitchFamily="34" charset="0"/>
              </a:rPr>
              <a:t>	</a:t>
            </a:r>
            <a:r>
              <a:rPr lang="en-US" altLang="en-US" sz="1600" dirty="0">
                <a:latin typeface="Tahoma" panose="020B0604030504040204" pitchFamily="34" charset="0"/>
                <a:cs typeface="Tahoma" panose="020B0604030504040204" pitchFamily="34" charset="0"/>
              </a:rPr>
              <a:t>MWM  (Formerly Deutz, Germany)</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Operating Hours</a:t>
            </a:r>
            <a:r>
              <a:rPr lang="en-US" altLang="en-US" sz="1600" dirty="0">
                <a:latin typeface="Tahoma" panose="020B0604030504040204" pitchFamily="34" charset="0"/>
                <a:cs typeface="Tahoma" panose="020B0604030504040204" pitchFamily="34" charset="0"/>
              </a:rPr>
              <a:t>	63,000 hrs.</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Exported Units	</a:t>
            </a:r>
            <a:r>
              <a:rPr lang="en-US" altLang="en-US" sz="1600" dirty="0">
                <a:latin typeface="Tahoma" panose="020B0604030504040204" pitchFamily="34" charset="0"/>
                <a:cs typeface="Tahoma" panose="020B0604030504040204" pitchFamily="34" charset="0"/>
              </a:rPr>
              <a:t>	1,764,115 MWh	</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Project Cost</a:t>
            </a:r>
            <a:r>
              <a:rPr lang="en-US" altLang="en-US" sz="1600" dirty="0">
                <a:solidFill>
                  <a:srgbClr val="0000FF"/>
                </a:solidFill>
                <a:latin typeface="Tahoma" panose="020B0604030504040204" pitchFamily="34" charset="0"/>
                <a:cs typeface="Tahoma" panose="020B0604030504040204" pitchFamily="34" charset="0"/>
              </a:rPr>
              <a:t>		</a:t>
            </a:r>
            <a:r>
              <a:rPr lang="en-US" altLang="en-US" sz="1600" dirty="0">
                <a:latin typeface="Tahoma" panose="020B0604030504040204" pitchFamily="34" charset="0"/>
                <a:cs typeface="Tahoma" panose="020B0604030504040204" pitchFamily="34" charset="0"/>
              </a:rPr>
              <a:t>PKR 1,100 Million</a:t>
            </a:r>
          </a:p>
          <a:p>
            <a:pPr lvl="2">
              <a:lnSpc>
                <a:spcPct val="100000"/>
              </a:lnSpc>
              <a:spcBef>
                <a:spcPct val="20000"/>
              </a:spcBef>
              <a:buClr>
                <a:srgbClr val="FF0000"/>
              </a:buClr>
              <a:buFont typeface="Wingdings" panose="05000000000000000000" pitchFamily="2" charset="2"/>
              <a:buChar char="Ø"/>
            </a:pPr>
            <a:r>
              <a:rPr lang="en-US" altLang="en-US" sz="1600" dirty="0">
                <a:solidFill>
                  <a:srgbClr val="0070C0"/>
                </a:solidFill>
                <a:latin typeface="Tahoma" panose="020B0604030504040204" pitchFamily="34" charset="0"/>
                <a:cs typeface="Tahoma" panose="020B0604030504040204" pitchFamily="34" charset="0"/>
              </a:rPr>
              <a:t>Total Land</a:t>
            </a:r>
            <a:r>
              <a:rPr lang="en-US" altLang="en-US" sz="1600" dirty="0">
                <a:solidFill>
                  <a:srgbClr val="0000FF"/>
                </a:solidFill>
                <a:latin typeface="Tahoma" panose="020B0604030504040204" pitchFamily="34" charset="0"/>
                <a:cs typeface="Tahoma" panose="020B0604030504040204" pitchFamily="34" charset="0"/>
              </a:rPr>
              <a:t>		</a:t>
            </a:r>
            <a:r>
              <a:rPr lang="en-US" altLang="en-US" sz="1600" dirty="0">
                <a:latin typeface="Tahoma" panose="020B0604030504040204" pitchFamily="34" charset="0"/>
                <a:cs typeface="Tahoma" panose="020B0604030504040204" pitchFamily="34" charset="0"/>
              </a:rPr>
              <a:t>223 </a:t>
            </a:r>
            <a:r>
              <a:rPr lang="en-US" altLang="en-US" sz="1600" dirty="0" err="1">
                <a:latin typeface="Tahoma" panose="020B0604030504040204" pitchFamily="34" charset="0"/>
                <a:cs typeface="Tahoma" panose="020B0604030504040204" pitchFamily="34" charset="0"/>
              </a:rPr>
              <a:t>Kanals</a:t>
            </a:r>
            <a:endParaRPr lang="en-US" altLang="en-US" sz="1600" dirty="0">
              <a:latin typeface="Tahoma" panose="020B0604030504040204" pitchFamily="34" charset="0"/>
              <a:cs typeface="Tahoma" panose="020B0604030504040204" pitchFamily="34" charset="0"/>
            </a:endParaRPr>
          </a:p>
        </p:txBody>
      </p:sp>
      <p:pic>
        <p:nvPicPr>
          <p:cNvPr id="15363" name="Content Placeholder 5" descr="AEL LOGO.bmp">
            <a:extLst>
              <a:ext uri="{FF2B5EF4-FFF2-40B4-BE49-F238E27FC236}">
                <a16:creationId xmlns:a16="http://schemas.microsoft.com/office/drawing/2014/main" id="{7B58EC05-036F-4A65-8DE9-42AF279535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24E4CA5F-C18C-4CC0-9D8B-0B5DED8836D9}"/>
              </a:ext>
            </a:extLst>
          </p:cNvPr>
          <p:cNvSpPr>
            <a:spLocks noChangeArrowheads="1"/>
          </p:cNvSpPr>
          <p:nvPr/>
        </p:nvSpPr>
        <p:spPr bwMode="auto">
          <a:xfrm>
            <a:off x="1600200" y="0"/>
            <a:ext cx="7543800" cy="685800"/>
          </a:xfrm>
          <a:prstGeom prst="rect">
            <a:avLst/>
          </a:prstGeom>
          <a:solidFill>
            <a:schemeClr val="accent1">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r>
              <a:rPr lang="en-US" dirty="0">
                <a:ln>
                  <a:solidFill>
                    <a:srgbClr val="00B050"/>
                  </a:solidFill>
                </a:ln>
                <a:solidFill>
                  <a:schemeClr val="tx2">
                    <a:lumMod val="60000"/>
                    <a:lumOff val="40000"/>
                  </a:schemeClr>
                </a:solidFill>
                <a:latin typeface="Times New Roman" pitchFamily="18" charset="0"/>
              </a:rPr>
              <a:t>                      </a:t>
            </a:r>
            <a:r>
              <a:rPr lang="en-US" sz="3600" b="1" dirty="0">
                <a:ln w="10541" cmpd="sng">
                  <a:solidFill>
                    <a:schemeClr val="accent1">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PLANT INFORMATION </a:t>
            </a:r>
            <a:endParaRPr lang="en-US" sz="3600" dirty="0">
              <a:ln w="10541" cmpd="sng">
                <a:solidFill>
                  <a:schemeClr val="accent1">
                    <a:lumMod val="50000"/>
                  </a:schemeClr>
                </a:solidFill>
                <a:prstDash val="solid"/>
              </a:ln>
              <a:solidFill>
                <a:schemeClr val="tx2">
                  <a:lumMod val="60000"/>
                  <a:lumOff val="40000"/>
                </a:schemeClr>
              </a:solidFill>
              <a:latin typeface="Times New Roman" pitchFamily="18" charset="0"/>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3744</TotalTime>
  <Words>1372</Words>
  <Application>Microsoft Office PowerPoint</Application>
  <PresentationFormat>On-screen Show (4:3)</PresentationFormat>
  <Paragraphs>289</Paragraphs>
  <Slides>23</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Cambria</vt:lpstr>
      <vt:lpstr>Tahoma</vt:lpstr>
      <vt:lpstr>Times New Roman</vt:lpstr>
      <vt:lpstr>Wingdings</vt:lpstr>
      <vt:lpstr>Office Theme</vt:lpstr>
      <vt:lpstr>Worksheet</vt:lpstr>
      <vt:lpstr>PowerPoint Presentation</vt:lpstr>
      <vt:lpstr>CORPORATE BRIEFING SESSION-   18TH November 2020    Presented by:  Umer Shehzad, CEO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Descon Power Solution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Umer Shehzad Sheikh</dc:creator>
  <cp:lastModifiedBy>Umer Shehzad</cp:lastModifiedBy>
  <cp:revision>475</cp:revision>
  <dcterms:created xsi:type="dcterms:W3CDTF">2011-05-04T11:12:14Z</dcterms:created>
  <dcterms:modified xsi:type="dcterms:W3CDTF">2020-11-18T08:02:01Z</dcterms:modified>
</cp:coreProperties>
</file>